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3" r:id="rId3"/>
    <p:sldId id="356" r:id="rId4"/>
    <p:sldId id="357" r:id="rId5"/>
    <p:sldId id="358" r:id="rId6"/>
    <p:sldId id="364" r:id="rId7"/>
    <p:sldId id="359" r:id="rId8"/>
    <p:sldId id="360" r:id="rId9"/>
    <p:sldId id="361" r:id="rId10"/>
    <p:sldId id="362" r:id="rId11"/>
    <p:sldId id="363" r:id="rId12"/>
    <p:sldId id="365" r:id="rId13"/>
    <p:sldId id="366" r:id="rId14"/>
    <p:sldId id="369" r:id="rId15"/>
    <p:sldId id="370" r:id="rId16"/>
    <p:sldId id="371" r:id="rId17"/>
    <p:sldId id="372" r:id="rId18"/>
    <p:sldId id="367" r:id="rId19"/>
    <p:sldId id="348" r:id="rId20"/>
    <p:sldId id="373" r:id="rId21"/>
    <p:sldId id="374" r:id="rId22"/>
    <p:sldId id="375" r:id="rId23"/>
    <p:sldId id="400" r:id="rId24"/>
    <p:sldId id="376" r:id="rId25"/>
    <p:sldId id="377" r:id="rId26"/>
    <p:sldId id="378" r:id="rId27"/>
    <p:sldId id="402" r:id="rId28"/>
    <p:sldId id="379" r:id="rId29"/>
    <p:sldId id="380" r:id="rId30"/>
    <p:sldId id="338" r:id="rId31"/>
    <p:sldId id="347" r:id="rId32"/>
    <p:sldId id="349" r:id="rId33"/>
    <p:sldId id="350" r:id="rId34"/>
    <p:sldId id="351" r:id="rId35"/>
    <p:sldId id="352" r:id="rId36"/>
    <p:sldId id="398" r:id="rId37"/>
    <p:sldId id="353" r:id="rId38"/>
    <p:sldId id="381" r:id="rId39"/>
    <p:sldId id="390" r:id="rId40"/>
    <p:sldId id="394" r:id="rId41"/>
    <p:sldId id="395" r:id="rId42"/>
    <p:sldId id="396" r:id="rId43"/>
    <p:sldId id="391" r:id="rId44"/>
    <p:sldId id="382" r:id="rId45"/>
    <p:sldId id="383" r:id="rId46"/>
    <p:sldId id="393" r:id="rId47"/>
    <p:sldId id="392" r:id="rId48"/>
    <p:sldId id="397" r:id="rId49"/>
    <p:sldId id="399" r:id="rId5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8" d="100"/>
          <a:sy n="78" d="100"/>
        </p:scale>
        <p:origin x="1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1C5E73EE-4368-447C-9366-BCD491A3307C}" type="datetimeFigureOut">
              <a:rPr lang="ru-RU" smtClean="0"/>
              <a:t>19.10.2024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4122828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C5E73EE-4368-447C-9366-BCD491A3307C}" type="datetimeFigureOut">
              <a:rPr lang="ru-RU" smtClean="0"/>
              <a:t>19.10.2024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344643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C5E73EE-4368-447C-9366-BCD491A3307C}" type="datetimeFigureOut">
              <a:rPr lang="ru-RU" smtClean="0"/>
              <a:t>19.10.2024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1897940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C5E73EE-4368-447C-9366-BCD491A3307C}" type="datetimeFigureOut">
              <a:rPr lang="ru-RU" smtClean="0"/>
              <a:t>19.10.2024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3316847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C5E73EE-4368-447C-9366-BCD491A3307C}" type="datetimeFigureOut">
              <a:rPr lang="ru-RU" smtClean="0"/>
              <a:t>19.10.2024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392863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1C5E73EE-4368-447C-9366-BCD491A3307C}" type="datetimeFigureOut">
              <a:rPr lang="ru-RU" smtClean="0"/>
              <a:t>19.10.2024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204809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1C5E73EE-4368-447C-9366-BCD491A3307C}" type="datetimeFigureOut">
              <a:rPr lang="ru-RU" smtClean="0"/>
              <a:t>19.10.2024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622879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1C5E73EE-4368-447C-9366-BCD491A3307C}" type="datetimeFigureOut">
              <a:rPr lang="ru-RU" smtClean="0"/>
              <a:t>19.10.2024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2386368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C5E73EE-4368-447C-9366-BCD491A3307C}" type="datetimeFigureOut">
              <a:rPr lang="ru-RU" smtClean="0"/>
              <a:t>19.10.2024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986541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1C5E73EE-4368-447C-9366-BCD491A3307C}" type="datetimeFigureOut">
              <a:rPr lang="ru-RU" smtClean="0"/>
              <a:t>19.10.2024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22855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1C5E73EE-4368-447C-9366-BCD491A3307C}" type="datetimeFigureOut">
              <a:rPr lang="ru-RU" smtClean="0"/>
              <a:t>19.10.2024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8BA643E-3F5E-40B0-8B70-0C32BA587BDE}" type="slidenum">
              <a:rPr lang="ru-RU" smtClean="0"/>
              <a:t>‹#›</a:t>
            </a:fld>
            <a:endParaRPr lang="ru-RU"/>
          </a:p>
        </p:txBody>
      </p:sp>
    </p:spTree>
    <p:extLst>
      <p:ext uri="{BB962C8B-B14F-4D97-AF65-F5344CB8AC3E}">
        <p14:creationId xmlns:p14="http://schemas.microsoft.com/office/powerpoint/2010/main" val="422397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E73EE-4368-447C-9366-BCD491A3307C}" type="datetimeFigureOut">
              <a:rPr lang="ru-RU" smtClean="0"/>
              <a:t>19.10.2024</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BA643E-3F5E-40B0-8B70-0C32BA587BDE}" type="slidenum">
              <a:rPr lang="ru-RU" smtClean="0"/>
              <a:t>‹#›</a:t>
            </a:fld>
            <a:endParaRPr lang="ru-RU"/>
          </a:p>
        </p:txBody>
      </p:sp>
    </p:spTree>
    <p:extLst>
      <p:ext uri="{BB962C8B-B14F-4D97-AF65-F5344CB8AC3E}">
        <p14:creationId xmlns:p14="http://schemas.microsoft.com/office/powerpoint/2010/main" val="43248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938528" y="1412687"/>
            <a:ext cx="7924800" cy="3046988"/>
          </a:xfrm>
          <a:prstGeom prst="rect">
            <a:avLst/>
          </a:prstGeom>
        </p:spPr>
        <p:txBody>
          <a:bodyPr wrap="square">
            <a:spAutoFit/>
          </a:bodyPr>
          <a:lstStyle/>
          <a:p>
            <a:pPr algn="ctr"/>
            <a:r>
              <a:rPr lang="ru-RU" sz="2400" b="1" dirty="0">
                <a:latin typeface="Times New Roman" panose="02020603050405020304" pitchFamily="18" charset="0"/>
                <a:cs typeface="Times New Roman" panose="02020603050405020304" pitchFamily="18" charset="0"/>
              </a:rPr>
              <a:t>Лекция 3. </a:t>
            </a:r>
            <a:endParaRPr lang="en-US" sz="2400" b="1" dirty="0">
              <a:latin typeface="Times New Roman" panose="02020603050405020304" pitchFamily="18" charset="0"/>
              <a:cs typeface="Times New Roman" panose="02020603050405020304" pitchFamily="18" charset="0"/>
            </a:endParaRPr>
          </a:p>
          <a:p>
            <a:pPr algn="ctr"/>
            <a:endParaRPr lang="en-US" sz="2400" b="1" dirty="0">
              <a:latin typeface="Times New Roman" panose="02020603050405020304" pitchFamily="18" charset="0"/>
              <a:cs typeface="Times New Roman" panose="02020603050405020304" pitchFamily="18" charset="0"/>
            </a:endParaRPr>
          </a:p>
          <a:p>
            <a:pPr algn="ctr"/>
            <a:r>
              <a:rPr lang="ru-RU" sz="2400" dirty="0">
                <a:solidFill>
                  <a:srgbClr val="00000A"/>
                </a:solidFill>
                <a:latin typeface="Times New Roman" panose="02020603050405020304" pitchFamily="18" charset="0"/>
                <a:ea typeface="MS Mincho"/>
                <a:cs typeface="Times New Roman" panose="02020603050405020304" pitchFamily="18" charset="0"/>
              </a:rPr>
              <a:t>Функциональные узлы малошумящих синтезаторов частот. Фазовые шумы функциональных узлов. Опорные генераторы. Умножители частоты. Делители частоты.</a:t>
            </a:r>
            <a:endParaRPr lang="en-US" sz="2400" dirty="0">
              <a:solidFill>
                <a:srgbClr val="00000A"/>
              </a:solidFill>
              <a:latin typeface="Times New Roman" panose="02020603050405020304" pitchFamily="18" charset="0"/>
              <a:ea typeface="MS Mincho"/>
              <a:cs typeface="Times New Roman" panose="02020603050405020304" pitchFamily="18" charset="0"/>
            </a:endParaRPr>
          </a:p>
          <a:p>
            <a:pPr algn="ctr"/>
            <a:endParaRPr lang="ru-RU" sz="2400" dirty="0">
              <a:solidFill>
                <a:srgbClr val="00000A"/>
              </a:solidFill>
              <a:latin typeface="Times New Roman" panose="02020603050405020304" pitchFamily="18" charset="0"/>
              <a:ea typeface="MS Mincho"/>
              <a:cs typeface="Times New Roman" panose="02020603050405020304" pitchFamily="18" charset="0"/>
            </a:endParaRPr>
          </a:p>
          <a:p>
            <a:pPr algn="ctr"/>
            <a:r>
              <a:rPr lang="ru-RU" sz="2400" dirty="0">
                <a:solidFill>
                  <a:srgbClr val="00000A"/>
                </a:solidFill>
                <a:latin typeface="Times New Roman" panose="02020603050405020304" pitchFamily="18" charset="0"/>
                <a:ea typeface="MS Mincho"/>
                <a:cs typeface="Times New Roman" panose="02020603050405020304" pitchFamily="18" charset="0"/>
              </a:rPr>
              <a:t>Усилители. Фазовые детекторы. Генераторы управляемые напряжением. Источники питания.</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3657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823114" y="1476964"/>
            <a:ext cx="7651722" cy="4517187"/>
          </a:xfrm>
          <a:prstGeom prst="rect">
            <a:avLst/>
          </a:prstGeom>
        </p:spPr>
      </p:pic>
      <p:sp>
        <p:nvSpPr>
          <p:cNvPr id="3" name="Прямоугольник 2"/>
          <p:cNvSpPr/>
          <p:nvPr/>
        </p:nvSpPr>
        <p:spPr>
          <a:xfrm>
            <a:off x="3187221" y="447443"/>
            <a:ext cx="6096000" cy="728726"/>
          </a:xfrm>
          <a:prstGeom prst="rect">
            <a:avLst/>
          </a:prstGeom>
        </p:spPr>
        <p:txBody>
          <a:bodyPr>
            <a:spAutoFit/>
          </a:bodyPr>
          <a:lstStyle/>
          <a:p>
            <a:pPr algn="ct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Процесс установления частоты генератора при внесении фазового сдвига иллюстрирует рисунок</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4" name="Прямоугольник 3"/>
          <p:cNvSpPr/>
          <p:nvPr/>
        </p:nvSpPr>
        <p:spPr>
          <a:xfrm>
            <a:off x="1496992" y="3735558"/>
            <a:ext cx="4498694" cy="685059"/>
          </a:xfrm>
          <a:prstGeom prst="rect">
            <a:avLst/>
          </a:prstGeom>
        </p:spPr>
        <p:txBody>
          <a:bodyPr wrap="square">
            <a:spAutoFit/>
          </a:bodyPr>
          <a:lstStyle/>
          <a:p>
            <a:pPr>
              <a:lnSpc>
                <a:spcPct val="107000"/>
              </a:lnSpc>
              <a:spcAft>
                <a:spcPts val="800"/>
              </a:spcAft>
            </a:pPr>
            <a:r>
              <a:rPr lang="ru-RU" dirty="0">
                <a:latin typeface="Times New Roman" panose="02020603050405020304" pitchFamily="18" charset="0"/>
                <a:ea typeface="Calibri" panose="020F0502020204030204" pitchFamily="34" charset="0"/>
                <a:cs typeface="Calibri" panose="020F0502020204030204" pitchFamily="34" charset="0"/>
              </a:rPr>
              <a:t>Вопрос</a:t>
            </a:r>
            <a:r>
              <a:rPr lang="en-US" dirty="0">
                <a:latin typeface="Times New Roman" panose="02020603050405020304" pitchFamily="18" charset="0"/>
                <a:ea typeface="Calibri" panose="020F0502020204030204" pitchFamily="34" charset="0"/>
                <a:cs typeface="Calibri" panose="020F0502020204030204" pitchFamily="34" charset="0"/>
              </a:rPr>
              <a:t>:</a:t>
            </a:r>
            <a:r>
              <a:rPr lang="ru-RU" dirty="0">
                <a:latin typeface="Times New Roman" panose="02020603050405020304" pitchFamily="18" charset="0"/>
                <a:ea typeface="Calibri" panose="020F0502020204030204" pitchFamily="34" charset="0"/>
                <a:cs typeface="Calibri" panose="020F0502020204030204" pitchFamily="34" charset="0"/>
              </a:rPr>
              <a:t> чем определяется диапазон перестройки частоты?</a:t>
            </a:r>
            <a:endParaRPr lang="ru-RU" dirty="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5" name="Прямоугольник 4"/>
          <p:cNvSpPr/>
          <p:nvPr/>
        </p:nvSpPr>
        <p:spPr>
          <a:xfrm>
            <a:off x="1051081" y="5168168"/>
            <a:ext cx="2479197" cy="584775"/>
          </a:xfrm>
          <a:prstGeom prst="rect">
            <a:avLst/>
          </a:prstGeom>
        </p:spPr>
        <p:txBody>
          <a:bodyPr wrap="square">
            <a:spAutoFit/>
          </a:bodyPr>
          <a:lstStyle/>
          <a:p>
            <a:r>
              <a:rPr lang="ru-RU" sz="1600" dirty="0">
                <a:latin typeface="Times New Roman" panose="02020603050405020304" pitchFamily="18" charset="0"/>
                <a:ea typeface="Calibri" panose="020F0502020204030204" pitchFamily="34" charset="0"/>
                <a:cs typeface="Calibri" panose="020F0502020204030204" pitchFamily="34" charset="0"/>
              </a:rPr>
              <a:t>Условия установившихся колебаний на частоте </a:t>
            </a:r>
            <a:r>
              <a:rPr lang="ru-RU" sz="1600" dirty="0">
                <a:latin typeface="Times New Roman" panose="02020603050405020304" pitchFamily="18" charset="0"/>
                <a:ea typeface="Calibri" panose="020F0502020204030204" pitchFamily="34" charset="0"/>
                <a:cs typeface="Times New Roman" panose="02020603050405020304" pitchFamily="18" charset="0"/>
              </a:rPr>
              <a:t>ω</a:t>
            </a:r>
            <a:r>
              <a:rPr lang="ru-RU" sz="1600" baseline="-25000" dirty="0">
                <a:latin typeface="Times New Roman" panose="02020603050405020304" pitchFamily="18" charset="0"/>
                <a:ea typeface="Calibri" panose="020F0502020204030204" pitchFamily="34" charset="0"/>
                <a:cs typeface="Times New Roman" panose="02020603050405020304" pitchFamily="18" charset="0"/>
              </a:rPr>
              <a:t>0 </a:t>
            </a:r>
            <a:endParaRPr lang="ru-RU" sz="1600" dirty="0"/>
          </a:p>
        </p:txBody>
      </p:sp>
      <p:pic>
        <p:nvPicPr>
          <p:cNvPr id="6" name="Рисунок 5"/>
          <p:cNvPicPr>
            <a:picLocks noChangeAspect="1"/>
          </p:cNvPicPr>
          <p:nvPr/>
        </p:nvPicPr>
        <p:blipFill>
          <a:blip r:embed="rId3"/>
          <a:stretch>
            <a:fillRect/>
          </a:stretch>
        </p:blipFill>
        <p:spPr>
          <a:xfrm>
            <a:off x="3971222" y="5070680"/>
            <a:ext cx="1331089" cy="779750"/>
          </a:xfrm>
          <a:prstGeom prst="rect">
            <a:avLst/>
          </a:prstGeom>
        </p:spPr>
      </p:pic>
    </p:spTree>
    <p:extLst>
      <p:ext uri="{BB962C8B-B14F-4D97-AF65-F5344CB8AC3E}">
        <p14:creationId xmlns:p14="http://schemas.microsoft.com/office/powerpoint/2010/main" val="2078713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936597" y="722946"/>
            <a:ext cx="6331605" cy="460895"/>
          </a:xfrm>
          <a:prstGeom prst="rect">
            <a:avLst/>
          </a:prstGeom>
        </p:spPr>
        <p:txBody>
          <a:bodyPr wrap="none">
            <a:spAutoFit/>
          </a:bodyPr>
          <a:lstStyle/>
          <a:p>
            <a:pPr>
              <a:lnSpc>
                <a:spcPct val="107000"/>
              </a:lnSpc>
              <a:spcAft>
                <a:spcPts val="800"/>
              </a:spcAft>
            </a:pPr>
            <a:r>
              <a:rPr lang="ru-RU" sz="2400" b="1" dirty="0">
                <a:latin typeface="Times New Roman" panose="02020603050405020304" pitchFamily="18" charset="0"/>
                <a:ea typeface="Calibri" panose="020F0502020204030204" pitchFamily="34" charset="0"/>
                <a:cs typeface="Calibri" panose="020F0502020204030204" pitchFamily="34" charset="0"/>
              </a:rPr>
              <a:t>Изменение собственной частоты резонатора</a:t>
            </a:r>
            <a:endParaRPr lang="ru-RU" sz="2400" b="1" dirty="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3" name="Прямоугольник 2"/>
          <p:cNvSpPr/>
          <p:nvPr/>
        </p:nvSpPr>
        <p:spPr>
          <a:xfrm>
            <a:off x="953594" y="1414288"/>
            <a:ext cx="10297609" cy="707886"/>
          </a:xfrm>
          <a:prstGeom prst="rect">
            <a:avLst/>
          </a:prstGeom>
        </p:spPr>
        <p:txBody>
          <a:bodyPr wrap="square">
            <a:spAutoFit/>
          </a:bodyPr>
          <a:lstStyle/>
          <a:p>
            <a:r>
              <a:rPr lang="ru-RU" sz="2000" dirty="0">
                <a:latin typeface="Times New Roman" panose="02020603050405020304" pitchFamily="18" charset="0"/>
                <a:ea typeface="Calibri" panose="020F0502020204030204" pitchFamily="34" charset="0"/>
                <a:cs typeface="Calibri" panose="020F0502020204030204" pitchFamily="34" charset="0"/>
              </a:rPr>
              <a:t>В этом случае изменяются параметры цепи в которую включен резонатор, и вносить дополнительный фазовый сдвиг нет необходимости.</a:t>
            </a:r>
            <a:endParaRPr lang="ru-RU" sz="2000" dirty="0"/>
          </a:p>
        </p:txBody>
      </p:sp>
      <p:pic>
        <p:nvPicPr>
          <p:cNvPr id="6" name="Рисунок 5"/>
          <p:cNvPicPr>
            <a:picLocks noChangeAspect="1"/>
          </p:cNvPicPr>
          <p:nvPr/>
        </p:nvPicPr>
        <p:blipFill>
          <a:blip r:embed="rId2"/>
          <a:stretch>
            <a:fillRect/>
          </a:stretch>
        </p:blipFill>
        <p:spPr>
          <a:xfrm>
            <a:off x="1482926" y="2456794"/>
            <a:ext cx="9238943" cy="3082810"/>
          </a:xfrm>
          <a:prstGeom prst="rect">
            <a:avLst/>
          </a:prstGeom>
        </p:spPr>
      </p:pic>
      <p:sp>
        <p:nvSpPr>
          <p:cNvPr id="7" name="Прямоугольник 6"/>
          <p:cNvSpPr/>
          <p:nvPr/>
        </p:nvSpPr>
        <p:spPr>
          <a:xfrm>
            <a:off x="953592" y="5687276"/>
            <a:ext cx="10297609" cy="338554"/>
          </a:xfrm>
          <a:prstGeom prst="rect">
            <a:avLst/>
          </a:prstGeom>
        </p:spPr>
        <p:txBody>
          <a:bodyPr wrap="square">
            <a:spAutoFit/>
          </a:bodyPr>
          <a:lstStyle/>
          <a:p>
            <a:pPr algn="ctr"/>
            <a:r>
              <a:rPr lang="ru-RU" sz="1600" dirty="0">
                <a:latin typeface="Times New Roman" panose="02020603050405020304" pitchFamily="18" charset="0"/>
                <a:ea typeface="Calibri" panose="020F0502020204030204" pitchFamily="34" charset="0"/>
                <a:cs typeface="Calibri" panose="020F0502020204030204" pitchFamily="34" charset="0"/>
              </a:rPr>
              <a:t>Как изменится частота резонатора если в его цепь внесена настроечная емкость как показано на рисунке?</a:t>
            </a:r>
            <a:endParaRPr lang="ru-RU" sz="1600" dirty="0"/>
          </a:p>
        </p:txBody>
      </p:sp>
    </p:spTree>
    <p:extLst>
      <p:ext uri="{BB962C8B-B14F-4D97-AF65-F5344CB8AC3E}">
        <p14:creationId xmlns:p14="http://schemas.microsoft.com/office/powerpoint/2010/main" val="1841796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161319" y="456728"/>
            <a:ext cx="2559162" cy="460895"/>
          </a:xfrm>
          <a:prstGeom prst="rect">
            <a:avLst/>
          </a:prstGeom>
        </p:spPr>
        <p:txBody>
          <a:bodyPr wrap="none">
            <a:spAutoFit/>
          </a:bodyPr>
          <a:lstStyle/>
          <a:p>
            <a:pPr>
              <a:lnSpc>
                <a:spcPct val="107000"/>
              </a:lnSpc>
              <a:spcAft>
                <a:spcPts val="800"/>
              </a:spcAft>
            </a:pPr>
            <a:r>
              <a:rPr lang="ru-RU" sz="2400" b="1" dirty="0">
                <a:latin typeface="Times New Roman" panose="02020603050405020304" pitchFamily="18" charset="0"/>
                <a:ea typeface="Calibri" panose="020F0502020204030204" pitchFamily="34" charset="0"/>
                <a:cs typeface="Calibri" panose="020F0502020204030204" pitchFamily="34" charset="0"/>
              </a:rPr>
              <a:t>Формула Лисона</a:t>
            </a:r>
            <a:endParaRPr lang="ru-RU" sz="2400" b="1" dirty="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3" name="Прямоугольник 2"/>
          <p:cNvSpPr/>
          <p:nvPr/>
        </p:nvSpPr>
        <p:spPr>
          <a:xfrm>
            <a:off x="1172901" y="917623"/>
            <a:ext cx="10332333" cy="1058047"/>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Рассмотрим генератор с идеальным резонатором, который не вносит собственные флуктуации, </a:t>
            </a:r>
            <a:r>
              <a:rPr lang="en-US" sz="2000" dirty="0">
                <a:latin typeface="Times New Roman" panose="02020603050405020304" pitchFamily="18" charset="0"/>
                <a:ea typeface="Calibri" panose="020F0502020204030204" pitchFamily="34" charset="0"/>
                <a:cs typeface="Calibri" panose="020F0502020204030204" pitchFamily="34" charset="0"/>
              </a:rPr>
              <a:t>c</a:t>
            </a:r>
            <a:r>
              <a:rPr lang="ru-RU" sz="2000" dirty="0">
                <a:latin typeface="Times New Roman" panose="02020603050405020304" pitchFamily="18" charset="0"/>
                <a:ea typeface="Calibri" panose="020F0502020204030204" pitchFamily="34" charset="0"/>
                <a:cs typeface="Calibri" panose="020F0502020204030204" pitchFamily="34" charset="0"/>
              </a:rPr>
              <a:t> высокой добротностью </a:t>
            </a:r>
            <a:r>
              <a:rPr lang="en-US" sz="2000" dirty="0">
                <a:latin typeface="Times New Roman" panose="02020603050405020304" pitchFamily="18" charset="0"/>
                <a:ea typeface="Calibri" panose="020F0502020204030204" pitchFamily="34" charset="0"/>
                <a:cs typeface="Calibri" panose="020F0502020204030204" pitchFamily="34" charset="0"/>
              </a:rPr>
              <a:t>Q</a:t>
            </a:r>
            <a:r>
              <a:rPr lang="ru-RU" sz="2000" dirty="0">
                <a:latin typeface="Times New Roman" panose="02020603050405020304" pitchFamily="18" charset="0"/>
                <a:ea typeface="Calibri" panose="020F0502020204030204" pitchFamily="34" charset="0"/>
                <a:cs typeface="Calibri" panose="020F0502020204030204" pitchFamily="34" charset="0"/>
              </a:rPr>
              <a:t>. Заменим фиксированный фазовый сдвиг </a:t>
            </a:r>
            <a:r>
              <a:rPr lang="ru-RU" sz="2000" dirty="0">
                <a:latin typeface="Times New Roman" panose="02020603050405020304" pitchFamily="18" charset="0"/>
                <a:ea typeface="Calibri" panose="020F0502020204030204" pitchFamily="34" charset="0"/>
                <a:cs typeface="Times New Roman" panose="02020603050405020304" pitchFamily="18" charset="0"/>
              </a:rPr>
              <a:t>ψ</a:t>
            </a:r>
            <a:r>
              <a:rPr lang="ru-RU" sz="2000" dirty="0">
                <a:latin typeface="Times New Roman" panose="02020603050405020304" pitchFamily="18" charset="0"/>
                <a:ea typeface="Calibri" panose="020F0502020204030204" pitchFamily="34" charset="0"/>
                <a:cs typeface="Calibri" panose="020F0502020204030204" pitchFamily="34" charset="0"/>
              </a:rPr>
              <a:t> на случайный фазовый сдвиг </a:t>
            </a:r>
            <a:r>
              <a:rPr lang="ru-RU" sz="2000" dirty="0">
                <a:latin typeface="Times New Roman" panose="02020603050405020304" pitchFamily="18" charset="0"/>
                <a:ea typeface="Calibri" panose="020F0502020204030204" pitchFamily="34" charset="0"/>
                <a:cs typeface="Times New Roman" panose="02020603050405020304" pitchFamily="18" charset="0"/>
              </a:rPr>
              <a:t>ψ</a:t>
            </a:r>
            <a:r>
              <a:rPr lang="ru-RU" sz="2000" dirty="0">
                <a:latin typeface="Times New Roman" panose="02020603050405020304" pitchFamily="18" charset="0"/>
                <a:ea typeface="Calibri" panose="020F0502020204030204" pitchFamily="34" charset="0"/>
                <a:cs typeface="Calibri" panose="020F0502020204030204" pitchFamily="34" charset="0"/>
              </a:rPr>
              <a:t>(</a:t>
            </a:r>
            <a:r>
              <a:rPr lang="en-US" sz="2000" dirty="0">
                <a:latin typeface="Times New Roman" panose="02020603050405020304" pitchFamily="18" charset="0"/>
                <a:ea typeface="Calibri" panose="020F0502020204030204" pitchFamily="34" charset="0"/>
                <a:cs typeface="Calibri" panose="020F0502020204030204" pitchFamily="34" charset="0"/>
              </a:rPr>
              <a:t>t</a:t>
            </a:r>
            <a:r>
              <a:rPr lang="ru-RU" sz="2000" dirty="0">
                <a:latin typeface="Times New Roman" panose="02020603050405020304" pitchFamily="18" charset="0"/>
                <a:ea typeface="Calibri" panose="020F0502020204030204" pitchFamily="34" charset="0"/>
                <a:cs typeface="Calibri" panose="020F0502020204030204" pitchFamily="34" charset="0"/>
              </a:rPr>
              <a:t>)</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Рисунок 3"/>
          <p:cNvPicPr>
            <a:picLocks noChangeAspect="1"/>
          </p:cNvPicPr>
          <p:nvPr/>
        </p:nvPicPr>
        <p:blipFill>
          <a:blip r:embed="rId2"/>
          <a:stretch>
            <a:fillRect/>
          </a:stretch>
        </p:blipFill>
        <p:spPr>
          <a:xfrm>
            <a:off x="4559436" y="1628430"/>
            <a:ext cx="4607714" cy="2267859"/>
          </a:xfrm>
          <a:prstGeom prst="rect">
            <a:avLst/>
          </a:prstGeom>
        </p:spPr>
      </p:pic>
      <p:sp>
        <p:nvSpPr>
          <p:cNvPr id="5" name="Прямоугольник 4"/>
          <p:cNvSpPr/>
          <p:nvPr/>
        </p:nvSpPr>
        <p:spPr>
          <a:xfrm>
            <a:off x="1172901" y="3896289"/>
            <a:ext cx="9927221" cy="1182888"/>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Фазовый шум усилителя и остальных компонентов кольца обратной связи моделируются флуктуирующим фазовым сдвигом сигнала на входе усилителя</a:t>
            </a:r>
          </a:p>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Тогда выходной сигнал генератора имеет вид</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6" name="Рисунок 5"/>
          <p:cNvPicPr>
            <a:picLocks noChangeAspect="1"/>
          </p:cNvPicPr>
          <p:nvPr/>
        </p:nvPicPr>
        <p:blipFill>
          <a:blip r:embed="rId3"/>
          <a:stretch>
            <a:fillRect/>
          </a:stretch>
        </p:blipFill>
        <p:spPr>
          <a:xfrm>
            <a:off x="4513922" y="5079177"/>
            <a:ext cx="3650289" cy="466897"/>
          </a:xfrm>
          <a:prstGeom prst="rect">
            <a:avLst/>
          </a:prstGeom>
        </p:spPr>
      </p:pic>
      <p:sp>
        <p:nvSpPr>
          <p:cNvPr id="7" name="Прямоугольник 6"/>
          <p:cNvSpPr/>
          <p:nvPr/>
        </p:nvSpPr>
        <p:spPr>
          <a:xfrm>
            <a:off x="1172900" y="5546074"/>
            <a:ext cx="9927221" cy="831318"/>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Здесь фазовый сдвиг </a:t>
            </a:r>
            <a:r>
              <a:rPr lang="ru-RU" sz="2000" i="1" dirty="0">
                <a:latin typeface="Times New Roman" panose="02020603050405020304" pitchFamily="18" charset="0"/>
                <a:ea typeface="Calibri" panose="020F0502020204030204" pitchFamily="34" charset="0"/>
                <a:cs typeface="Times New Roman" panose="02020603050405020304" pitchFamily="18" charset="0"/>
              </a:rPr>
              <a:t>φ</a:t>
            </a:r>
            <a:r>
              <a:rPr lang="ru-RU" sz="2000" dirty="0">
                <a:latin typeface="Times New Roman" panose="02020603050405020304" pitchFamily="18" charset="0"/>
                <a:ea typeface="Calibri" panose="020F0502020204030204" pitchFamily="34" charset="0"/>
                <a:cs typeface="Calibri" panose="020F0502020204030204" pitchFamily="34" charset="0"/>
              </a:rPr>
              <a:t>(</a:t>
            </a:r>
            <a:r>
              <a:rPr lang="en-US" sz="2000" i="1" dirty="0">
                <a:latin typeface="Times New Roman" panose="02020603050405020304" pitchFamily="18" charset="0"/>
                <a:ea typeface="Calibri" panose="020F0502020204030204" pitchFamily="34" charset="0"/>
                <a:cs typeface="Calibri" panose="020F0502020204030204" pitchFamily="34" charset="0"/>
              </a:rPr>
              <a:t>t</a:t>
            </a:r>
            <a:r>
              <a:rPr lang="ru-RU" sz="2000" dirty="0">
                <a:latin typeface="Times New Roman" panose="02020603050405020304" pitchFamily="18" charset="0"/>
                <a:ea typeface="Calibri" panose="020F0502020204030204" pitchFamily="34" charset="0"/>
                <a:cs typeface="Calibri" panose="020F0502020204030204" pitchFamily="34" charset="0"/>
              </a:rPr>
              <a:t>) зависит от </a:t>
            </a:r>
            <a:r>
              <a:rPr lang="ru-RU" sz="2000" i="1" dirty="0">
                <a:latin typeface="Times New Roman" panose="02020603050405020304" pitchFamily="18" charset="0"/>
                <a:ea typeface="Calibri" panose="020F0502020204030204" pitchFamily="34" charset="0"/>
                <a:cs typeface="Times New Roman" panose="02020603050405020304" pitchFamily="18" charset="0"/>
              </a:rPr>
              <a:t>ψ</a:t>
            </a:r>
            <a:r>
              <a:rPr lang="ru-RU" sz="2000" dirty="0">
                <a:latin typeface="Times New Roman" panose="02020603050405020304" pitchFamily="18" charset="0"/>
                <a:ea typeface="Calibri" panose="020F0502020204030204" pitchFamily="34" charset="0"/>
                <a:cs typeface="Times New Roman" panose="02020603050405020304" pitchFamily="18" charset="0"/>
              </a:rPr>
              <a:t>(</a:t>
            </a:r>
            <a:r>
              <a:rPr lang="en-US" sz="2000" i="1" dirty="0">
                <a:latin typeface="Times New Roman" panose="02020603050405020304" pitchFamily="18" charset="0"/>
                <a:ea typeface="Calibri" panose="020F0502020204030204" pitchFamily="34" charset="0"/>
                <a:cs typeface="Times New Roman" panose="02020603050405020304" pitchFamily="18" charset="0"/>
              </a:rPr>
              <a:t>t</a:t>
            </a:r>
            <a:r>
              <a:rPr lang="ru-RU" sz="2000" dirty="0">
                <a:latin typeface="Times New Roman" panose="02020603050405020304" pitchFamily="18" charset="0"/>
                <a:ea typeface="Calibri" panose="020F0502020204030204" pitchFamily="34" charset="0"/>
                <a:cs typeface="Calibri" panose="020F0502020204030204" pitchFamily="34" charset="0"/>
              </a:rPr>
              <a:t>). </a:t>
            </a:r>
          </a:p>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Выясним как происходит трансформация </a:t>
            </a:r>
            <a:r>
              <a:rPr lang="ru-RU" sz="2000" i="1" dirty="0">
                <a:latin typeface="Times New Roman" panose="02020603050405020304" pitchFamily="18" charset="0"/>
                <a:ea typeface="Calibri" panose="020F0502020204030204" pitchFamily="34" charset="0"/>
                <a:cs typeface="Times New Roman" panose="02020603050405020304" pitchFamily="18" charset="0"/>
              </a:rPr>
              <a:t>ψ</a:t>
            </a:r>
            <a:r>
              <a:rPr lang="ru-RU" sz="2000" dirty="0">
                <a:latin typeface="Times New Roman" panose="02020603050405020304" pitchFamily="18" charset="0"/>
                <a:ea typeface="Calibri" panose="020F0502020204030204" pitchFamily="34" charset="0"/>
                <a:cs typeface="Times New Roman" panose="02020603050405020304" pitchFamily="18" charset="0"/>
              </a:rPr>
              <a:t>(</a:t>
            </a:r>
            <a:r>
              <a:rPr lang="en-US" sz="2000" i="1" dirty="0">
                <a:latin typeface="Times New Roman" panose="02020603050405020304" pitchFamily="18" charset="0"/>
                <a:ea typeface="Calibri" panose="020F0502020204030204" pitchFamily="34" charset="0"/>
                <a:cs typeface="Times New Roman" panose="02020603050405020304" pitchFamily="18" charset="0"/>
              </a:rPr>
              <a:t>t</a:t>
            </a:r>
            <a:r>
              <a:rPr lang="ru-RU" sz="2000" dirty="0">
                <a:latin typeface="Times New Roman" panose="02020603050405020304" pitchFamily="18" charset="0"/>
                <a:ea typeface="Calibri" panose="020F0502020204030204" pitchFamily="34" charset="0"/>
                <a:cs typeface="Calibri" panose="020F0502020204030204" pitchFamily="34" charset="0"/>
              </a:rPr>
              <a:t>) в </a:t>
            </a:r>
            <a:r>
              <a:rPr lang="ru-RU" sz="2000" i="1" dirty="0">
                <a:latin typeface="Times New Roman" panose="02020603050405020304" pitchFamily="18" charset="0"/>
                <a:ea typeface="Calibri" panose="020F0502020204030204" pitchFamily="34" charset="0"/>
                <a:cs typeface="Times New Roman" panose="02020603050405020304" pitchFamily="18" charset="0"/>
              </a:rPr>
              <a:t>φ</a:t>
            </a:r>
            <a:r>
              <a:rPr lang="ru-RU" sz="2000" dirty="0">
                <a:latin typeface="Times New Roman" panose="02020603050405020304" pitchFamily="18" charset="0"/>
                <a:ea typeface="Calibri" panose="020F0502020204030204" pitchFamily="34" charset="0"/>
                <a:cs typeface="Calibri" panose="020F0502020204030204" pitchFamily="34" charset="0"/>
              </a:rPr>
              <a:t>(</a:t>
            </a:r>
            <a:r>
              <a:rPr lang="en-US" sz="2000" i="1" dirty="0">
                <a:latin typeface="Times New Roman" panose="02020603050405020304" pitchFamily="18" charset="0"/>
                <a:ea typeface="Calibri" panose="020F0502020204030204" pitchFamily="34" charset="0"/>
                <a:cs typeface="Calibri" panose="020F0502020204030204" pitchFamily="34" charset="0"/>
              </a:rPr>
              <a:t>t</a:t>
            </a:r>
            <a:r>
              <a:rPr lang="ru-RU" sz="2000" dirty="0">
                <a:latin typeface="Times New Roman" panose="02020603050405020304" pitchFamily="18" charset="0"/>
                <a:ea typeface="Calibri" panose="020F0502020204030204" pitchFamily="34" charset="0"/>
                <a:cs typeface="Calibri" panose="020F0502020204030204" pitchFamily="34" charset="0"/>
              </a:rPr>
              <a:t>).</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8" name="Рисунок 7"/>
          <p:cNvPicPr>
            <a:picLocks noChangeAspect="1"/>
          </p:cNvPicPr>
          <p:nvPr/>
        </p:nvPicPr>
        <p:blipFill>
          <a:blip r:embed="rId3"/>
          <a:stretch>
            <a:fillRect/>
          </a:stretch>
        </p:blipFill>
        <p:spPr>
          <a:xfrm>
            <a:off x="8428216" y="2715649"/>
            <a:ext cx="2808958" cy="359285"/>
          </a:xfrm>
          <a:prstGeom prst="rect">
            <a:avLst/>
          </a:prstGeom>
        </p:spPr>
      </p:pic>
    </p:spTree>
    <p:extLst>
      <p:ext uri="{BB962C8B-B14F-4D97-AF65-F5344CB8AC3E}">
        <p14:creationId xmlns:p14="http://schemas.microsoft.com/office/powerpoint/2010/main" val="1033583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103453" y="762248"/>
            <a:ext cx="10262886" cy="399405"/>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Запишем выражение для постоянной времени резонатора</a:t>
            </a:r>
            <a:r>
              <a:rPr lang="en-US" sz="2000" dirty="0">
                <a:latin typeface="Times New Roman" panose="02020603050405020304" pitchFamily="18" charset="0"/>
                <a:ea typeface="Calibri" panose="020F0502020204030204" pitchFamily="34" charset="0"/>
                <a:cs typeface="Calibri" panose="020F0502020204030204" pitchFamily="34" charset="0"/>
              </a:rPr>
              <a:t>:</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11" name="Прямоугольник 10"/>
          <p:cNvSpPr/>
          <p:nvPr/>
        </p:nvSpPr>
        <p:spPr>
          <a:xfrm>
            <a:off x="1103451" y="1767489"/>
            <a:ext cx="10262887" cy="1409617"/>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Для медленный составляющих </a:t>
            </a:r>
            <a:r>
              <a:rPr lang="ru-RU" sz="2000" i="1" dirty="0">
                <a:latin typeface="Times New Roman" panose="02020603050405020304" pitchFamily="18" charset="0"/>
                <a:ea typeface="Calibri" panose="020F0502020204030204" pitchFamily="34" charset="0"/>
                <a:cs typeface="Times New Roman" panose="02020603050405020304" pitchFamily="18" charset="0"/>
              </a:rPr>
              <a:t>ψ</a:t>
            </a:r>
            <a:r>
              <a:rPr lang="ru-RU" sz="2000" dirty="0">
                <a:latin typeface="Times New Roman" panose="02020603050405020304" pitchFamily="18" charset="0"/>
                <a:ea typeface="Calibri" panose="020F0502020204030204" pitchFamily="34" charset="0"/>
                <a:cs typeface="Times New Roman" panose="02020603050405020304" pitchFamily="18" charset="0"/>
              </a:rPr>
              <a:t>(</a:t>
            </a:r>
            <a:r>
              <a:rPr lang="en-US" sz="2000" i="1" dirty="0">
                <a:latin typeface="Times New Roman" panose="02020603050405020304" pitchFamily="18" charset="0"/>
                <a:ea typeface="Calibri" panose="020F0502020204030204" pitchFamily="34" charset="0"/>
                <a:cs typeface="Times New Roman" panose="02020603050405020304" pitchFamily="18" charset="0"/>
              </a:rPr>
              <a:t>t</a:t>
            </a:r>
            <a:r>
              <a:rPr lang="ru-RU" sz="2000" dirty="0">
                <a:latin typeface="Times New Roman" panose="02020603050405020304" pitchFamily="18" charset="0"/>
                <a:ea typeface="Calibri" panose="020F0502020204030204" pitchFamily="34" charset="0"/>
                <a:cs typeface="Calibri" panose="020F0502020204030204" pitchFamily="34" charset="0"/>
              </a:rPr>
              <a:t>), скорость изменения которых меньше величины, обратной постоянной времени резонатора</a:t>
            </a:r>
            <a:r>
              <a:rPr lang="en-US" sz="2000" dirty="0">
                <a:latin typeface="Times New Roman" panose="02020603050405020304" pitchFamily="18" charset="0"/>
                <a:ea typeface="Calibri" panose="020F0502020204030204" pitchFamily="34" charset="0"/>
                <a:cs typeface="Calibri" panose="020F0502020204030204" pitchFamily="34" charset="0"/>
              </a:rPr>
              <a:t> τ, </a:t>
            </a:r>
            <a:r>
              <a:rPr lang="ru-RU" sz="2000" dirty="0">
                <a:latin typeface="Times New Roman" panose="02020603050405020304" pitchFamily="18" charset="0"/>
                <a:ea typeface="Calibri" panose="020F0502020204030204" pitchFamily="34" charset="0"/>
                <a:cs typeface="Times New Roman" panose="02020603050405020304" pitchFamily="18" charset="0"/>
              </a:rPr>
              <a:t>отклонение </a:t>
            </a:r>
            <a:r>
              <a:rPr lang="el-GR" sz="2000" dirty="0">
                <a:latin typeface="Times New Roman" panose="02020603050405020304" pitchFamily="18" charset="0"/>
                <a:ea typeface="Calibri" panose="020F0502020204030204" pitchFamily="34" charset="0"/>
                <a:cs typeface="Times New Roman" panose="02020603050405020304" pitchFamily="18" charset="0"/>
              </a:rPr>
              <a:t>Δ</a:t>
            </a:r>
            <a:r>
              <a:rPr lang="ru-RU" sz="2000" i="1" dirty="0">
                <a:latin typeface="Times New Roman" panose="02020603050405020304" pitchFamily="18" charset="0"/>
                <a:ea typeface="Calibri" panose="020F0502020204030204" pitchFamily="34" charset="0"/>
                <a:cs typeface="Times New Roman" panose="02020603050405020304" pitchFamily="18" charset="0"/>
              </a:rPr>
              <a:t>ψ</a:t>
            </a:r>
            <a:r>
              <a:rPr lang="ru-RU" sz="2000" dirty="0">
                <a:latin typeface="Times New Roman" panose="02020603050405020304" pitchFamily="18" charset="0"/>
                <a:ea typeface="Calibri" panose="020F0502020204030204" pitchFamily="34" charset="0"/>
                <a:cs typeface="Times New Roman" panose="02020603050405020304" pitchFamily="18" charset="0"/>
              </a:rPr>
              <a:t> можно считать квазистатическим, тогда изменение частоты</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a:latin typeface="Times New Roman" panose="02020603050405020304" pitchFamily="18" charset="0"/>
                <a:ea typeface="Calibri" panose="020F0502020204030204" pitchFamily="34" charset="0"/>
                <a:cs typeface="Times New Roman" panose="02020603050405020304" pitchFamily="18" charset="0"/>
              </a:rPr>
              <a:t>выходного колебания </a:t>
            </a:r>
            <a:r>
              <a:rPr lang="el-GR" sz="2000" dirty="0">
                <a:latin typeface="Times New Roman" panose="02020603050405020304" pitchFamily="18" charset="0"/>
                <a:ea typeface="Calibri" panose="020F0502020204030204" pitchFamily="34" charset="0"/>
                <a:cs typeface="Times New Roman" panose="02020603050405020304" pitchFamily="18" charset="0"/>
              </a:rPr>
              <a:t>Δ</a:t>
            </a:r>
            <a:r>
              <a:rPr lang="el-GR" sz="2000" i="1" dirty="0">
                <a:latin typeface="Times New Roman" panose="02020603050405020304" pitchFamily="18" charset="0"/>
                <a:ea typeface="Calibri" panose="020F0502020204030204" pitchFamily="34" charset="0"/>
                <a:cs typeface="Times New Roman" panose="02020603050405020304" pitchFamily="18" charset="0"/>
              </a:rPr>
              <a:t>ν</a:t>
            </a:r>
            <a:r>
              <a:rPr lang="ru-RU" sz="2000" dirty="0">
                <a:latin typeface="Times New Roman" panose="02020603050405020304" pitchFamily="18" charset="0"/>
                <a:ea typeface="Calibri" panose="020F0502020204030204" pitchFamily="34" charset="0"/>
                <a:cs typeface="Times New Roman" panose="02020603050405020304" pitchFamily="18" charset="0"/>
              </a:rPr>
              <a:t> связано с </a:t>
            </a:r>
            <a:r>
              <a:rPr lang="el-GR" sz="2000" dirty="0">
                <a:latin typeface="Times New Roman" panose="02020603050405020304" pitchFamily="18" charset="0"/>
                <a:ea typeface="Calibri" panose="020F0502020204030204" pitchFamily="34" charset="0"/>
                <a:cs typeface="Times New Roman" panose="02020603050405020304" pitchFamily="18" charset="0"/>
              </a:rPr>
              <a:t>Δ</a:t>
            </a:r>
            <a:r>
              <a:rPr lang="ru-RU" sz="2000" i="1" dirty="0">
                <a:latin typeface="Times New Roman" panose="02020603050405020304" pitchFamily="18" charset="0"/>
                <a:ea typeface="Calibri" panose="020F0502020204030204" pitchFamily="34" charset="0"/>
                <a:cs typeface="Times New Roman" panose="02020603050405020304" pitchFamily="18" charset="0"/>
              </a:rPr>
              <a:t>ψ </a:t>
            </a:r>
            <a:r>
              <a:rPr lang="ru-RU" sz="2000" dirty="0">
                <a:latin typeface="Times New Roman" panose="02020603050405020304" pitchFamily="18" charset="0"/>
                <a:ea typeface="Calibri" panose="020F0502020204030204" pitchFamily="34" charset="0"/>
                <a:cs typeface="Times New Roman" panose="02020603050405020304" pitchFamily="18" charset="0"/>
              </a:rPr>
              <a:t>линейной зависимостью</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13" name="Рисунок 12"/>
          <p:cNvPicPr>
            <a:picLocks noChangeAspect="1"/>
          </p:cNvPicPr>
          <p:nvPr/>
        </p:nvPicPr>
        <p:blipFill>
          <a:blip r:embed="rId2"/>
          <a:stretch>
            <a:fillRect/>
          </a:stretch>
        </p:blipFill>
        <p:spPr>
          <a:xfrm>
            <a:off x="5003990" y="1161653"/>
            <a:ext cx="2461811" cy="605836"/>
          </a:xfrm>
          <a:prstGeom prst="rect">
            <a:avLst/>
          </a:prstGeom>
        </p:spPr>
      </p:pic>
      <p:pic>
        <p:nvPicPr>
          <p:cNvPr id="15" name="Рисунок 14"/>
          <p:cNvPicPr>
            <a:picLocks noChangeAspect="1"/>
          </p:cNvPicPr>
          <p:nvPr/>
        </p:nvPicPr>
        <p:blipFill>
          <a:blip r:embed="rId3"/>
          <a:stretch>
            <a:fillRect/>
          </a:stretch>
        </p:blipFill>
        <p:spPr>
          <a:xfrm>
            <a:off x="5339000" y="2934379"/>
            <a:ext cx="1791788" cy="642707"/>
          </a:xfrm>
          <a:prstGeom prst="rect">
            <a:avLst/>
          </a:prstGeom>
        </p:spPr>
      </p:pic>
      <p:sp>
        <p:nvSpPr>
          <p:cNvPr id="17" name="Прямоугольник 16"/>
          <p:cNvSpPr/>
          <p:nvPr/>
        </p:nvSpPr>
        <p:spPr>
          <a:xfrm>
            <a:off x="1103451" y="3577086"/>
            <a:ext cx="10262886" cy="399405"/>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Для спектральной плотности мощности фазовых шумов можно записать</a:t>
            </a:r>
            <a:r>
              <a:rPr lang="en-US" sz="2000" dirty="0">
                <a:latin typeface="Times New Roman" panose="02020603050405020304" pitchFamily="18" charset="0"/>
                <a:ea typeface="Calibri" panose="020F0502020204030204" pitchFamily="34" charset="0"/>
                <a:cs typeface="Calibri" panose="020F0502020204030204" pitchFamily="34" charset="0"/>
              </a:rPr>
              <a:t>:</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19" name="Рисунок 18"/>
          <p:cNvPicPr>
            <a:picLocks noChangeAspect="1"/>
          </p:cNvPicPr>
          <p:nvPr/>
        </p:nvPicPr>
        <p:blipFill>
          <a:blip r:embed="rId4"/>
          <a:stretch>
            <a:fillRect/>
          </a:stretch>
        </p:blipFill>
        <p:spPr>
          <a:xfrm>
            <a:off x="4883400" y="4013526"/>
            <a:ext cx="2702987" cy="725890"/>
          </a:xfrm>
          <a:prstGeom prst="rect">
            <a:avLst/>
          </a:prstGeom>
        </p:spPr>
      </p:pic>
      <p:sp>
        <p:nvSpPr>
          <p:cNvPr id="20" name="Прямоугольник 19"/>
          <p:cNvSpPr/>
          <p:nvPr/>
        </p:nvSpPr>
        <p:spPr>
          <a:xfrm>
            <a:off x="1103451" y="4776451"/>
            <a:ext cx="10019281" cy="399405"/>
          </a:xfrm>
          <a:prstGeom prst="rect">
            <a:avLst/>
          </a:prstGeom>
        </p:spPr>
        <p:txBody>
          <a:bodyPr wrap="non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Мгновенная фаза выходного колебания связана с величиной </a:t>
            </a:r>
            <a:r>
              <a:rPr lang="el-GR" sz="2000" dirty="0">
                <a:latin typeface="Times New Roman" panose="02020603050405020304" pitchFamily="18" charset="0"/>
                <a:ea typeface="Calibri" panose="020F0502020204030204" pitchFamily="34" charset="0"/>
                <a:cs typeface="Times New Roman" panose="02020603050405020304" pitchFamily="18" charset="0"/>
              </a:rPr>
              <a:t>Δ</a:t>
            </a:r>
            <a:r>
              <a:rPr lang="el-GR" sz="2000" i="1" dirty="0">
                <a:latin typeface="Times New Roman" panose="02020603050405020304" pitchFamily="18" charset="0"/>
                <a:ea typeface="Calibri" panose="020F0502020204030204" pitchFamily="34" charset="0"/>
                <a:cs typeface="Times New Roman" panose="02020603050405020304" pitchFamily="18" charset="0"/>
              </a:rPr>
              <a:t>ν</a:t>
            </a:r>
            <a:r>
              <a:rPr lang="ru-RU" sz="2000" dirty="0">
                <a:latin typeface="Times New Roman" panose="02020603050405020304" pitchFamily="18" charset="0"/>
                <a:ea typeface="Calibri" panose="020F0502020204030204" pitchFamily="34" charset="0"/>
                <a:cs typeface="Times New Roman" panose="02020603050405020304" pitchFamily="18" charset="0"/>
              </a:rPr>
              <a:t> очевидной зависимостью</a:t>
            </a:r>
            <a:r>
              <a:rPr lang="ru-RU" sz="2000" dirty="0">
                <a:latin typeface="Times New Roman" panose="02020603050405020304" pitchFamily="18" charset="0"/>
                <a:ea typeface="Calibri" panose="020F0502020204030204" pitchFamily="34" charset="0"/>
                <a:cs typeface="Calibri" panose="020F0502020204030204" pitchFamily="34" charset="0"/>
              </a:rPr>
              <a:t> </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22" name="Рисунок 21"/>
          <p:cNvPicPr>
            <a:picLocks noChangeAspect="1"/>
          </p:cNvPicPr>
          <p:nvPr/>
        </p:nvPicPr>
        <p:blipFill>
          <a:blip r:embed="rId5"/>
          <a:stretch>
            <a:fillRect/>
          </a:stretch>
        </p:blipFill>
        <p:spPr>
          <a:xfrm>
            <a:off x="4874140" y="5323180"/>
            <a:ext cx="2477902" cy="655915"/>
          </a:xfrm>
          <a:prstGeom prst="rect">
            <a:avLst/>
          </a:prstGeom>
        </p:spPr>
      </p:pic>
      <p:sp>
        <p:nvSpPr>
          <p:cNvPr id="23" name="Прямоугольник 22"/>
          <p:cNvSpPr/>
          <p:nvPr/>
        </p:nvSpPr>
        <p:spPr>
          <a:xfrm>
            <a:off x="1103450" y="5975816"/>
            <a:ext cx="9100696" cy="399405"/>
          </a:xfrm>
          <a:prstGeom prst="rect">
            <a:avLst/>
          </a:prstGeom>
        </p:spPr>
        <p:txBody>
          <a:bodyPr wrap="non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Для вычисления спектральной плотности надо вычислить преобразование Фурье</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2364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6764" y="542329"/>
            <a:ext cx="10494379" cy="728726"/>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Преобразование Фурье от интеграла по времени приводит к умножению результата на (1/</a:t>
            </a:r>
            <a:r>
              <a:rPr lang="en-US" sz="2000" i="1" dirty="0" err="1">
                <a:latin typeface="Times New Roman" panose="02020603050405020304" pitchFamily="18" charset="0"/>
                <a:ea typeface="Calibri" panose="020F0502020204030204" pitchFamily="34" charset="0"/>
                <a:cs typeface="Calibri" panose="020F0502020204030204" pitchFamily="34" charset="0"/>
              </a:rPr>
              <a:t>j</a:t>
            </a:r>
            <a:r>
              <a:rPr lang="en-US" sz="2000" i="1" dirty="0" err="1">
                <a:latin typeface="Times New Roman" panose="02020603050405020304" pitchFamily="18" charset="0"/>
                <a:ea typeface="Calibri" panose="020F0502020204030204" pitchFamily="34" charset="0"/>
                <a:cs typeface="Times New Roman" panose="02020603050405020304" pitchFamily="18" charset="0"/>
              </a:rPr>
              <a:t>ω</a:t>
            </a:r>
            <a:r>
              <a:rPr lang="ru-RU" sz="2000" dirty="0">
                <a:latin typeface="Times New Roman" panose="02020603050405020304" pitchFamily="18" charset="0"/>
                <a:ea typeface="Calibri" panose="020F0502020204030204" pitchFamily="34" charset="0"/>
                <a:cs typeface="Calibri" panose="020F0502020204030204" pitchFamily="34" charset="0"/>
              </a:rPr>
              <a:t>), и спектральная плотность флуктуаций фазы приобретает вид</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5" name="Рисунок 4"/>
          <p:cNvPicPr>
            <a:picLocks noChangeAspect="1"/>
          </p:cNvPicPr>
          <p:nvPr/>
        </p:nvPicPr>
        <p:blipFill>
          <a:blip r:embed="rId2"/>
          <a:stretch>
            <a:fillRect/>
          </a:stretch>
        </p:blipFill>
        <p:spPr>
          <a:xfrm>
            <a:off x="4459900" y="1363655"/>
            <a:ext cx="2948106" cy="753302"/>
          </a:xfrm>
          <a:prstGeom prst="rect">
            <a:avLst/>
          </a:prstGeom>
        </p:spPr>
      </p:pic>
      <p:sp>
        <p:nvSpPr>
          <p:cNvPr id="6" name="Прямоугольник 5"/>
          <p:cNvSpPr/>
          <p:nvPr/>
        </p:nvSpPr>
        <p:spPr>
          <a:xfrm>
            <a:off x="686763" y="2279002"/>
            <a:ext cx="10610128" cy="1080296"/>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За пределами полосы пропускания резонатора, резонатор имеет вид разомкнутой цепи, и высокочастотные флуктуации попадают на выход усилителя, минуя цепь обратной связи. Для такой цепи </a:t>
            </a:r>
            <a:r>
              <a:rPr lang="ru-RU" sz="2000" i="1" dirty="0">
                <a:latin typeface="Times New Roman" panose="02020603050405020304" pitchFamily="18" charset="0"/>
                <a:ea typeface="Calibri" panose="020F0502020204030204" pitchFamily="34" charset="0"/>
                <a:cs typeface="Times New Roman" panose="02020603050405020304" pitchFamily="18" charset="0"/>
              </a:rPr>
              <a:t>φ</a:t>
            </a:r>
            <a:r>
              <a:rPr lang="ru-RU" sz="2000" dirty="0">
                <a:latin typeface="Times New Roman" panose="02020603050405020304" pitchFamily="18" charset="0"/>
                <a:ea typeface="Calibri" panose="020F0502020204030204" pitchFamily="34" charset="0"/>
                <a:cs typeface="Calibri" panose="020F0502020204030204" pitchFamily="34" charset="0"/>
              </a:rPr>
              <a:t>(</a:t>
            </a:r>
            <a:r>
              <a:rPr lang="en-US" sz="2000" i="1" dirty="0">
                <a:latin typeface="Times New Roman" panose="02020603050405020304" pitchFamily="18" charset="0"/>
                <a:ea typeface="Calibri" panose="020F0502020204030204" pitchFamily="34" charset="0"/>
                <a:cs typeface="Calibri" panose="020F0502020204030204" pitchFamily="34" charset="0"/>
              </a:rPr>
              <a:t>t</a:t>
            </a:r>
            <a:r>
              <a:rPr lang="ru-RU" sz="2000" dirty="0">
                <a:latin typeface="Times New Roman" panose="02020603050405020304" pitchFamily="18" charset="0"/>
                <a:ea typeface="Calibri" panose="020F0502020204030204" pitchFamily="34" charset="0"/>
                <a:cs typeface="Calibri" panose="020F0502020204030204" pitchFamily="34" charset="0"/>
              </a:rPr>
              <a:t>) = </a:t>
            </a:r>
            <a:r>
              <a:rPr lang="ru-RU" sz="2000" i="1" dirty="0">
                <a:latin typeface="Times New Roman" panose="02020603050405020304" pitchFamily="18" charset="0"/>
                <a:ea typeface="Calibri" panose="020F0502020204030204" pitchFamily="34" charset="0"/>
                <a:cs typeface="Times New Roman" panose="02020603050405020304" pitchFamily="18" charset="0"/>
              </a:rPr>
              <a:t>ψ</a:t>
            </a:r>
            <a:r>
              <a:rPr lang="ru-RU" sz="2000" dirty="0">
                <a:latin typeface="Times New Roman" panose="02020603050405020304" pitchFamily="18" charset="0"/>
                <a:ea typeface="Calibri" panose="020F0502020204030204" pitchFamily="34" charset="0"/>
                <a:cs typeface="Times New Roman" panose="02020603050405020304" pitchFamily="18" charset="0"/>
              </a:rPr>
              <a:t>(</a:t>
            </a:r>
            <a:r>
              <a:rPr lang="en-US" sz="2000" i="1" dirty="0">
                <a:latin typeface="Times New Roman" panose="02020603050405020304" pitchFamily="18" charset="0"/>
                <a:ea typeface="Calibri" panose="020F0502020204030204" pitchFamily="34" charset="0"/>
                <a:cs typeface="Times New Roman" panose="02020603050405020304" pitchFamily="18" charset="0"/>
              </a:rPr>
              <a:t>t</a:t>
            </a:r>
            <a:r>
              <a:rPr lang="ru-RU" sz="2000" dirty="0">
                <a:latin typeface="Times New Roman" panose="02020603050405020304" pitchFamily="18" charset="0"/>
                <a:ea typeface="Calibri" panose="020F0502020204030204" pitchFamily="34" charset="0"/>
                <a:cs typeface="Calibri" panose="020F0502020204030204" pitchFamily="34" charset="0"/>
              </a:rPr>
              <a:t>), и </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8" name="Рисунок 7"/>
          <p:cNvPicPr>
            <a:picLocks noChangeAspect="1"/>
          </p:cNvPicPr>
          <p:nvPr/>
        </p:nvPicPr>
        <p:blipFill>
          <a:blip r:embed="rId3"/>
          <a:stretch>
            <a:fillRect/>
          </a:stretch>
        </p:blipFill>
        <p:spPr>
          <a:xfrm>
            <a:off x="4989881" y="3521342"/>
            <a:ext cx="1888143" cy="423027"/>
          </a:xfrm>
          <a:prstGeom prst="rect">
            <a:avLst/>
          </a:prstGeom>
        </p:spPr>
      </p:pic>
      <p:sp>
        <p:nvSpPr>
          <p:cNvPr id="10" name="Прямоугольник 9"/>
          <p:cNvSpPr/>
          <p:nvPr/>
        </p:nvSpPr>
        <p:spPr>
          <a:xfrm>
            <a:off x="7875125" y="1540251"/>
            <a:ext cx="2236703" cy="400110"/>
          </a:xfrm>
          <a:prstGeom prst="rect">
            <a:avLst/>
          </a:prstGeom>
        </p:spPr>
        <p:txBody>
          <a:bodyPr wrap="none">
            <a:spAutoFit/>
          </a:bodyPr>
          <a:lstStyle/>
          <a:p>
            <a:r>
              <a:rPr lang="ru-RU" sz="2000" dirty="0">
                <a:solidFill>
                  <a:prstClr val="black"/>
                </a:solidFill>
                <a:latin typeface="Times New Roman" panose="02020603050405020304" pitchFamily="18" charset="0"/>
                <a:ea typeface="Calibri" panose="020F0502020204030204" pitchFamily="34" charset="0"/>
                <a:cs typeface="Calibri" panose="020F0502020204030204" pitchFamily="34" charset="0"/>
              </a:rPr>
              <a:t>(малые отстройки)</a:t>
            </a:r>
            <a:endParaRPr lang="ru-RU" dirty="0"/>
          </a:p>
        </p:txBody>
      </p:sp>
      <p:sp>
        <p:nvSpPr>
          <p:cNvPr id="11" name="Прямоугольник 10"/>
          <p:cNvSpPr/>
          <p:nvPr/>
        </p:nvSpPr>
        <p:spPr>
          <a:xfrm>
            <a:off x="7875125" y="3521342"/>
            <a:ext cx="2494081" cy="400110"/>
          </a:xfrm>
          <a:prstGeom prst="rect">
            <a:avLst/>
          </a:prstGeom>
        </p:spPr>
        <p:txBody>
          <a:bodyPr wrap="none">
            <a:spAutoFit/>
          </a:bodyPr>
          <a:lstStyle/>
          <a:p>
            <a:r>
              <a:rPr lang="ru-RU" sz="2000" dirty="0">
                <a:solidFill>
                  <a:prstClr val="black"/>
                </a:solidFill>
                <a:latin typeface="Times New Roman" panose="02020603050405020304" pitchFamily="18" charset="0"/>
                <a:ea typeface="Calibri" panose="020F0502020204030204" pitchFamily="34" charset="0"/>
                <a:cs typeface="Calibri" panose="020F0502020204030204" pitchFamily="34" charset="0"/>
              </a:rPr>
              <a:t>(большие отстройки)</a:t>
            </a:r>
            <a:endParaRPr lang="ru-RU" dirty="0"/>
          </a:p>
        </p:txBody>
      </p:sp>
      <p:sp>
        <p:nvSpPr>
          <p:cNvPr id="12" name="Прямоугольник 11"/>
          <p:cNvSpPr/>
          <p:nvPr/>
        </p:nvSpPr>
        <p:spPr>
          <a:xfrm>
            <a:off x="686763" y="4182665"/>
            <a:ext cx="10610128" cy="1146148"/>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Если принять отсутствие корреляции между медленными и быстрыми флуктуациями, суммарная (полная) спектральная плотность мощности фазовых шумов генератора приобретает вид </a:t>
            </a:r>
            <a:r>
              <a:rPr lang="ru-RU" sz="2400" b="1" dirty="0">
                <a:latin typeface="Times New Roman" panose="02020603050405020304" pitchFamily="18" charset="0"/>
                <a:ea typeface="Calibri" panose="020F0502020204030204" pitchFamily="34" charset="0"/>
                <a:cs typeface="Calibri" panose="020F0502020204030204" pitchFamily="34" charset="0"/>
              </a:rPr>
              <a:t>формулы Лисона</a:t>
            </a:r>
            <a:endParaRPr lang="ru-RU" sz="2400" b="1"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14" name="Рисунок 13"/>
          <p:cNvPicPr>
            <a:picLocks noChangeAspect="1"/>
          </p:cNvPicPr>
          <p:nvPr/>
        </p:nvPicPr>
        <p:blipFill>
          <a:blip r:embed="rId4"/>
          <a:stretch>
            <a:fillRect/>
          </a:stretch>
        </p:blipFill>
        <p:spPr>
          <a:xfrm>
            <a:off x="4127706" y="5370106"/>
            <a:ext cx="3612491" cy="907403"/>
          </a:xfrm>
          <a:prstGeom prst="rect">
            <a:avLst/>
          </a:prstGeom>
        </p:spPr>
      </p:pic>
    </p:spTree>
    <p:extLst>
      <p:ext uri="{BB962C8B-B14F-4D97-AF65-F5344CB8AC3E}">
        <p14:creationId xmlns:p14="http://schemas.microsoft.com/office/powerpoint/2010/main" val="203102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70910" y="746095"/>
            <a:ext cx="3752502" cy="399405"/>
          </a:xfrm>
          <a:prstGeom prst="rect">
            <a:avLst/>
          </a:prstGeom>
        </p:spPr>
        <p:txBody>
          <a:bodyPr wrap="non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Введем понятие частоты Лисона</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Рисунок 3"/>
          <p:cNvPicPr>
            <a:picLocks noChangeAspect="1"/>
          </p:cNvPicPr>
          <p:nvPr/>
        </p:nvPicPr>
        <p:blipFill>
          <a:blip r:embed="rId2"/>
          <a:stretch>
            <a:fillRect/>
          </a:stretch>
        </p:blipFill>
        <p:spPr>
          <a:xfrm>
            <a:off x="5904847" y="598850"/>
            <a:ext cx="2081685" cy="693894"/>
          </a:xfrm>
          <a:prstGeom prst="rect">
            <a:avLst/>
          </a:prstGeom>
        </p:spPr>
      </p:pic>
      <p:sp>
        <p:nvSpPr>
          <p:cNvPr id="5" name="Прямоугольник 4"/>
          <p:cNvSpPr/>
          <p:nvPr/>
        </p:nvSpPr>
        <p:spPr>
          <a:xfrm>
            <a:off x="1170910" y="1292744"/>
            <a:ext cx="9094093" cy="399405"/>
          </a:xfrm>
          <a:prstGeom prst="rect">
            <a:avLst/>
          </a:prstGeom>
        </p:spPr>
        <p:txBody>
          <a:bodyPr wrap="non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и перепишем выражение для спектральной плотности мощности фазовых шумов</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7" name="Рисунок 6"/>
          <p:cNvPicPr>
            <a:picLocks noChangeAspect="1"/>
          </p:cNvPicPr>
          <p:nvPr/>
        </p:nvPicPr>
        <p:blipFill>
          <a:blip r:embed="rId3"/>
          <a:stretch>
            <a:fillRect/>
          </a:stretch>
        </p:blipFill>
        <p:spPr>
          <a:xfrm>
            <a:off x="5048291" y="1692149"/>
            <a:ext cx="2938241" cy="745394"/>
          </a:xfrm>
          <a:prstGeom prst="rect">
            <a:avLst/>
          </a:prstGeom>
        </p:spPr>
      </p:pic>
      <p:sp>
        <p:nvSpPr>
          <p:cNvPr id="8" name="Прямоугольник 7"/>
          <p:cNvSpPr/>
          <p:nvPr/>
        </p:nvSpPr>
        <p:spPr>
          <a:xfrm>
            <a:off x="1170910" y="2836948"/>
            <a:ext cx="3597860" cy="2068259"/>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Таким образом, эффект Лисона заключается в умножении на коэффициент </a:t>
            </a:r>
            <a:r>
              <a:rPr lang="en-US" sz="2000" i="1" dirty="0">
                <a:latin typeface="Times New Roman" panose="02020603050405020304" pitchFamily="18" charset="0"/>
                <a:ea typeface="Calibri" panose="020F0502020204030204" pitchFamily="34" charset="0"/>
                <a:cs typeface="Calibri" panose="020F0502020204030204" pitchFamily="34" charset="0"/>
              </a:rPr>
              <a:t>f</a:t>
            </a:r>
            <a:r>
              <a:rPr lang="ru-RU" sz="2000" baseline="30000" dirty="0">
                <a:latin typeface="Times New Roman" panose="02020603050405020304" pitchFamily="18" charset="0"/>
                <a:ea typeface="Calibri" panose="020F0502020204030204" pitchFamily="34" charset="0"/>
                <a:cs typeface="Calibri" panose="020F0502020204030204" pitchFamily="34" charset="0"/>
              </a:rPr>
              <a:t>- -2</a:t>
            </a:r>
            <a:r>
              <a:rPr lang="ru-RU" sz="2000" dirty="0">
                <a:latin typeface="Times New Roman" panose="02020603050405020304" pitchFamily="18" charset="0"/>
                <a:ea typeface="Calibri" panose="020F0502020204030204" pitchFamily="34" charset="0"/>
                <a:cs typeface="Calibri" panose="020F0502020204030204" pitchFamily="34" charset="0"/>
              </a:rPr>
              <a:t> шумов усилителя в цепи обратной связи генератора на частотах ниже частоты Лисона </a:t>
            </a:r>
            <a:r>
              <a:rPr lang="en-US" sz="2000" i="1" dirty="0" err="1">
                <a:latin typeface="Times New Roman" panose="02020603050405020304" pitchFamily="18" charset="0"/>
                <a:ea typeface="Calibri" panose="020F0502020204030204" pitchFamily="34" charset="0"/>
                <a:cs typeface="Calibri" panose="020F0502020204030204" pitchFamily="34" charset="0"/>
              </a:rPr>
              <a:t>f</a:t>
            </a:r>
            <a:r>
              <a:rPr lang="en-US" sz="2000" baseline="-25000" dirty="0" err="1">
                <a:latin typeface="Times New Roman" panose="02020603050405020304" pitchFamily="18" charset="0"/>
                <a:ea typeface="Calibri" panose="020F0502020204030204" pitchFamily="34" charset="0"/>
                <a:cs typeface="Calibri" panose="020F0502020204030204" pitchFamily="34" charset="0"/>
              </a:rPr>
              <a:t>L</a:t>
            </a:r>
            <a:r>
              <a:rPr lang="ru-RU" sz="2000" dirty="0">
                <a:latin typeface="Times New Roman" panose="02020603050405020304" pitchFamily="18" charset="0"/>
                <a:ea typeface="Calibri" panose="020F0502020204030204" pitchFamily="34" charset="0"/>
                <a:cs typeface="Calibri" panose="020F0502020204030204" pitchFamily="34" charset="0"/>
              </a:rPr>
              <a:t>=</a:t>
            </a:r>
            <a:r>
              <a:rPr lang="ru-RU" sz="2000" i="1" dirty="0">
                <a:latin typeface="Times New Roman" panose="02020603050405020304" pitchFamily="18" charset="0"/>
                <a:ea typeface="Calibri" panose="020F0502020204030204" pitchFamily="34" charset="0"/>
                <a:cs typeface="Times New Roman" panose="02020603050405020304" pitchFamily="18" charset="0"/>
              </a:rPr>
              <a:t>ν</a:t>
            </a:r>
            <a:r>
              <a:rPr lang="ru-RU" sz="2000" baseline="-25000" dirty="0">
                <a:latin typeface="Times New Roman" panose="02020603050405020304" pitchFamily="18" charset="0"/>
                <a:ea typeface="Calibri" panose="020F0502020204030204" pitchFamily="34" charset="0"/>
                <a:cs typeface="Calibri" panose="020F0502020204030204" pitchFamily="34" charset="0"/>
              </a:rPr>
              <a:t>0</a:t>
            </a:r>
            <a:r>
              <a:rPr lang="ru-RU" sz="2000" dirty="0">
                <a:latin typeface="Times New Roman" panose="02020603050405020304" pitchFamily="18" charset="0"/>
                <a:ea typeface="Calibri" panose="020F0502020204030204" pitchFamily="34" charset="0"/>
                <a:cs typeface="Calibri" panose="020F0502020204030204" pitchFamily="34" charset="0"/>
              </a:rPr>
              <a:t>/2</a:t>
            </a:r>
            <a:r>
              <a:rPr lang="en-US" sz="2000" i="1" dirty="0">
                <a:latin typeface="Times New Roman" panose="02020603050405020304" pitchFamily="18" charset="0"/>
                <a:ea typeface="Calibri" panose="020F0502020204030204" pitchFamily="34" charset="0"/>
                <a:cs typeface="Calibri" panose="020F0502020204030204" pitchFamily="34" charset="0"/>
              </a:rPr>
              <a:t>Q</a:t>
            </a:r>
            <a:r>
              <a:rPr lang="ru-RU" sz="2000" dirty="0">
                <a:latin typeface="Times New Roman" panose="02020603050405020304" pitchFamily="18" charset="0"/>
                <a:ea typeface="Calibri" panose="020F0502020204030204" pitchFamily="34" charset="0"/>
                <a:cs typeface="Calibri" panose="020F0502020204030204" pitchFamily="34" charset="0"/>
              </a:rPr>
              <a:t>. </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9" name="Рисунок 8"/>
          <p:cNvPicPr/>
          <p:nvPr/>
        </p:nvPicPr>
        <p:blipFill>
          <a:blip r:embed="rId4"/>
          <a:stretch>
            <a:fillRect/>
          </a:stretch>
        </p:blipFill>
        <p:spPr>
          <a:xfrm>
            <a:off x="5170452" y="2652282"/>
            <a:ext cx="5094551" cy="3390232"/>
          </a:xfrm>
          <a:prstGeom prst="rect">
            <a:avLst/>
          </a:prstGeom>
        </p:spPr>
      </p:pic>
      <p:sp>
        <p:nvSpPr>
          <p:cNvPr id="10" name="Прямоугольник 9"/>
          <p:cNvSpPr/>
          <p:nvPr/>
        </p:nvSpPr>
        <p:spPr>
          <a:xfrm>
            <a:off x="4444679" y="6031469"/>
            <a:ext cx="6855788" cy="670440"/>
          </a:xfrm>
          <a:prstGeom prst="rect">
            <a:avLst/>
          </a:prstGeom>
        </p:spPr>
        <p:txBody>
          <a:bodyPr wrap="none">
            <a:spAutoFit/>
          </a:bodyPr>
          <a:lstStyle/>
          <a:p>
            <a:pPr>
              <a:lnSpc>
                <a:spcPct val="107000"/>
              </a:lnSpc>
              <a:spcAft>
                <a:spcPts val="800"/>
              </a:spcAft>
            </a:pPr>
            <a:r>
              <a:rPr lang="ru-RU" dirty="0">
                <a:latin typeface="Times New Roman" panose="02020603050405020304" pitchFamily="18" charset="0"/>
                <a:ea typeface="Calibri" panose="020F0502020204030204" pitchFamily="34" charset="0"/>
                <a:cs typeface="Calibri" panose="020F0502020204030204" pitchFamily="34" charset="0"/>
              </a:rPr>
              <a:t>Передаточная функция эффекта Лисона</a:t>
            </a:r>
            <a:br>
              <a:rPr lang="ru-RU" dirty="0">
                <a:latin typeface="Times New Roman" panose="02020603050405020304" pitchFamily="18" charset="0"/>
                <a:ea typeface="Calibri" panose="020F0502020204030204" pitchFamily="34" charset="0"/>
                <a:cs typeface="Calibri" panose="020F0502020204030204" pitchFamily="34" charset="0"/>
              </a:rPr>
            </a:br>
            <a:r>
              <a:rPr lang="ru-RU" dirty="0">
                <a:latin typeface="Times New Roman" panose="02020603050405020304" pitchFamily="18" charset="0"/>
                <a:ea typeface="Calibri" panose="020F0502020204030204" pitchFamily="34" charset="0"/>
                <a:cs typeface="Calibri" panose="020F0502020204030204" pitchFamily="34" charset="0"/>
              </a:rPr>
              <a:t>На графике использован логарифмический масштаб для обеих осей</a:t>
            </a:r>
            <a:endParaRPr lang="ru-RU" dirty="0"/>
          </a:p>
        </p:txBody>
      </p:sp>
    </p:spTree>
    <p:extLst>
      <p:ext uri="{BB962C8B-B14F-4D97-AF65-F5344CB8AC3E}">
        <p14:creationId xmlns:p14="http://schemas.microsoft.com/office/powerpoint/2010/main" val="3020556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3750841" y="5752618"/>
            <a:ext cx="5429050" cy="646331"/>
          </a:xfrm>
          <a:prstGeom prst="rect">
            <a:avLst/>
          </a:prstGeom>
        </p:spPr>
        <p:txBody>
          <a:bodyPr wrap="none">
            <a:spAutoFit/>
          </a:bodyPr>
          <a:lstStyle/>
          <a:p>
            <a:r>
              <a:rPr lang="ru-RU" sz="2000" dirty="0">
                <a:latin typeface="Times New Roman" panose="02020603050405020304" pitchFamily="18" charset="0"/>
                <a:ea typeface="Calibri" panose="020F0502020204030204" pitchFamily="34" charset="0"/>
                <a:cs typeface="Calibri" panose="020F0502020204030204" pitchFamily="34" charset="0"/>
              </a:rPr>
              <a:t>Эффект Лисона для типичного СВЧ генератора.</a:t>
            </a:r>
            <a:br>
              <a:rPr lang="ru-RU" sz="2000" dirty="0">
                <a:latin typeface="Times New Roman" panose="02020603050405020304" pitchFamily="18" charset="0"/>
                <a:ea typeface="Calibri" panose="020F0502020204030204" pitchFamily="34" charset="0"/>
                <a:cs typeface="Calibri" panose="020F0502020204030204" pitchFamily="34" charset="0"/>
              </a:rPr>
            </a:br>
            <a:r>
              <a:rPr lang="ru-RU" sz="1600" dirty="0">
                <a:solidFill>
                  <a:srgbClr val="FF0000"/>
                </a:solidFill>
                <a:latin typeface="Times New Roman" panose="02020603050405020304" pitchFamily="18" charset="0"/>
                <a:ea typeface="Calibri" panose="020F0502020204030204" pitchFamily="34" charset="0"/>
                <a:cs typeface="Calibri" panose="020F0502020204030204" pitchFamily="34" charset="0"/>
              </a:rPr>
              <a:t>Каков наклон линии </a:t>
            </a:r>
            <a:r>
              <a:rPr lang="ru-RU" sz="1600" dirty="0" err="1">
                <a:solidFill>
                  <a:srgbClr val="FF0000"/>
                </a:solidFill>
                <a:latin typeface="Times New Roman" panose="02020603050405020304" pitchFamily="18" charset="0"/>
                <a:ea typeface="Calibri" panose="020F0502020204030204" pitchFamily="34" charset="0"/>
                <a:cs typeface="Calibri" panose="020F0502020204030204" pitchFamily="34" charset="0"/>
              </a:rPr>
              <a:t>фликкерных</a:t>
            </a:r>
            <a:r>
              <a:rPr lang="ru-RU" sz="1600" dirty="0">
                <a:solidFill>
                  <a:srgbClr val="FF0000"/>
                </a:solidFill>
                <a:latin typeface="Times New Roman" panose="02020603050405020304" pitchFamily="18" charset="0"/>
                <a:ea typeface="Calibri" panose="020F0502020204030204" pitchFamily="34" charset="0"/>
                <a:cs typeface="Calibri" panose="020F0502020204030204" pitchFamily="34" charset="0"/>
              </a:rPr>
              <a:t> шумов для усилителя?</a:t>
            </a:r>
            <a:endParaRPr lang="ru-RU" sz="2000" dirty="0">
              <a:solidFill>
                <a:srgbClr val="FF0000"/>
              </a:solidFill>
            </a:endParaRPr>
          </a:p>
        </p:txBody>
      </p:sp>
      <p:pic>
        <p:nvPicPr>
          <p:cNvPr id="6" name="Рисунок 5"/>
          <p:cNvPicPr>
            <a:picLocks noChangeAspect="1"/>
          </p:cNvPicPr>
          <p:nvPr/>
        </p:nvPicPr>
        <p:blipFill>
          <a:blip r:embed="rId2"/>
          <a:stretch>
            <a:fillRect/>
          </a:stretch>
        </p:blipFill>
        <p:spPr>
          <a:xfrm>
            <a:off x="2238104" y="463025"/>
            <a:ext cx="8454523" cy="5289593"/>
          </a:xfrm>
          <a:prstGeom prst="rect">
            <a:avLst/>
          </a:prstGeom>
        </p:spPr>
      </p:pic>
    </p:spTree>
    <p:extLst>
      <p:ext uri="{BB962C8B-B14F-4D97-AF65-F5344CB8AC3E}">
        <p14:creationId xmlns:p14="http://schemas.microsoft.com/office/powerpoint/2010/main" val="4032550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5109" y="447444"/>
            <a:ext cx="9788324" cy="399405"/>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А как же составляющие фазовых шумов генератора, имеющие наклон  </a:t>
            </a:r>
            <a:r>
              <a:rPr lang="en-US" sz="2000" i="1" dirty="0">
                <a:latin typeface="Times New Roman" panose="02020603050405020304" pitchFamily="18" charset="0"/>
                <a:ea typeface="Calibri" panose="020F0502020204030204" pitchFamily="34" charset="0"/>
                <a:cs typeface="Calibri" panose="020F0502020204030204" pitchFamily="34" charset="0"/>
              </a:rPr>
              <a:t>f </a:t>
            </a:r>
            <a:r>
              <a:rPr lang="ru-RU" sz="2000" baseline="30000" dirty="0">
                <a:latin typeface="Times New Roman" panose="02020603050405020304" pitchFamily="18" charset="0"/>
                <a:ea typeface="Calibri" panose="020F0502020204030204" pitchFamily="34" charset="0"/>
                <a:cs typeface="Calibri" panose="020F0502020204030204" pitchFamily="34" charset="0"/>
              </a:rPr>
              <a:t>-1</a:t>
            </a:r>
            <a:r>
              <a:rPr lang="ru-RU" sz="2000" dirty="0">
                <a:latin typeface="Times New Roman" panose="02020603050405020304" pitchFamily="18" charset="0"/>
                <a:ea typeface="Calibri" panose="020F0502020204030204" pitchFamily="34" charset="0"/>
                <a:cs typeface="Calibri" panose="020F0502020204030204" pitchFamily="34" charset="0"/>
              </a:rPr>
              <a:t> и </a:t>
            </a:r>
            <a:r>
              <a:rPr lang="en-US" sz="2000" i="1" dirty="0">
                <a:latin typeface="Times New Roman" panose="02020603050405020304" pitchFamily="18" charset="0"/>
                <a:ea typeface="Calibri" panose="020F0502020204030204" pitchFamily="34" charset="0"/>
                <a:cs typeface="Calibri" panose="020F0502020204030204" pitchFamily="34" charset="0"/>
              </a:rPr>
              <a:t>f </a:t>
            </a:r>
            <a:r>
              <a:rPr lang="ru-RU" sz="2000" baseline="30000" dirty="0">
                <a:latin typeface="Times New Roman" panose="02020603050405020304" pitchFamily="18" charset="0"/>
                <a:ea typeface="Calibri" panose="020F0502020204030204" pitchFamily="34" charset="0"/>
                <a:cs typeface="Calibri" panose="020F0502020204030204" pitchFamily="34" charset="0"/>
              </a:rPr>
              <a:t>-4</a:t>
            </a:r>
            <a:r>
              <a:rPr lang="ru-RU" sz="2000" dirty="0">
                <a:latin typeface="Times New Roman" panose="02020603050405020304" pitchFamily="18" charset="0"/>
                <a:ea typeface="Calibri" panose="020F0502020204030204" pitchFamily="34" charset="0"/>
                <a:cs typeface="Calibri" panose="020F0502020204030204" pitchFamily="34" charset="0"/>
              </a:rPr>
              <a:t>? </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3" name="Рисунок 2"/>
          <p:cNvPicPr>
            <a:picLocks noChangeAspect="1"/>
          </p:cNvPicPr>
          <p:nvPr/>
        </p:nvPicPr>
        <p:blipFill>
          <a:blip r:embed="rId2"/>
          <a:stretch>
            <a:fillRect/>
          </a:stretch>
        </p:blipFill>
        <p:spPr>
          <a:xfrm>
            <a:off x="7639291" y="846849"/>
            <a:ext cx="3923207" cy="2672330"/>
          </a:xfrm>
          <a:prstGeom prst="rect">
            <a:avLst/>
          </a:prstGeom>
        </p:spPr>
      </p:pic>
      <p:sp>
        <p:nvSpPr>
          <p:cNvPr id="4" name="Прямоугольник 3"/>
          <p:cNvSpPr/>
          <p:nvPr/>
        </p:nvSpPr>
        <p:spPr>
          <a:xfrm>
            <a:off x="2482484" y="1104911"/>
            <a:ext cx="4012060" cy="460895"/>
          </a:xfrm>
          <a:prstGeom prst="rect">
            <a:avLst/>
          </a:prstGeom>
        </p:spPr>
        <p:txBody>
          <a:bodyPr wrap="none">
            <a:spAutoFit/>
          </a:bodyPr>
          <a:lstStyle/>
          <a:p>
            <a:pPr>
              <a:lnSpc>
                <a:spcPct val="107000"/>
              </a:lnSpc>
              <a:spcAft>
                <a:spcPts val="800"/>
              </a:spcAft>
            </a:pPr>
            <a:r>
              <a:rPr lang="ru-RU" sz="2400" b="1">
                <a:latin typeface="Times New Roman" panose="02020603050405020304" pitchFamily="18" charset="0"/>
                <a:ea typeface="Calibri" panose="020F0502020204030204" pitchFamily="34" charset="0"/>
                <a:cs typeface="Calibri" panose="020F0502020204030204" pitchFamily="34" charset="0"/>
              </a:rPr>
              <a:t>Фазовые шумы усилителей</a:t>
            </a:r>
            <a:endParaRPr lang="ru-RU" sz="2400" b="1" dirty="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6" name="Прямоугольник 5"/>
          <p:cNvSpPr/>
          <p:nvPr/>
        </p:nvSpPr>
        <p:spPr>
          <a:xfrm>
            <a:off x="895109" y="1823868"/>
            <a:ext cx="6096000" cy="2500172"/>
          </a:xfrm>
          <a:prstGeom prst="rect">
            <a:avLst/>
          </a:prstGeom>
        </p:spPr>
        <p:txBody>
          <a:bodyPr>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Аддитивный белый шум</a:t>
            </a:r>
          </a:p>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Для усилителей используется понятие шумовой температуры </a:t>
            </a:r>
            <a:r>
              <a:rPr lang="en-US" sz="2000" i="1" dirty="0">
                <a:latin typeface="Times New Roman" panose="02020603050405020304" pitchFamily="18" charset="0"/>
                <a:ea typeface="Calibri" panose="020F0502020204030204" pitchFamily="34" charset="0"/>
                <a:cs typeface="Calibri" panose="020F0502020204030204" pitchFamily="34" charset="0"/>
              </a:rPr>
              <a:t>T</a:t>
            </a:r>
            <a:r>
              <a:rPr lang="en-US" sz="2000" baseline="-25000" dirty="0">
                <a:latin typeface="Times New Roman" panose="02020603050405020304" pitchFamily="18" charset="0"/>
                <a:ea typeface="Calibri" panose="020F0502020204030204" pitchFamily="34" charset="0"/>
                <a:cs typeface="Calibri" panose="020F0502020204030204" pitchFamily="34" charset="0"/>
              </a:rPr>
              <a:t>a</a:t>
            </a:r>
            <a:r>
              <a:rPr lang="ru-RU" sz="2000" dirty="0">
                <a:latin typeface="Times New Roman" panose="02020603050405020304" pitchFamily="18" charset="0"/>
                <a:ea typeface="Calibri" panose="020F0502020204030204" pitchFamily="34" charset="0"/>
                <a:cs typeface="Calibri" panose="020F0502020204030204" pitchFamily="34" charset="0"/>
              </a:rPr>
              <a:t>, которая определяется из выражения для полной спектральной плотности мощности теплового шума приведенной ко входу усилителя </a:t>
            </a:r>
            <a:r>
              <a:rPr lang="en-US" sz="2000" i="1" dirty="0">
                <a:latin typeface="Times New Roman" panose="02020603050405020304" pitchFamily="18" charset="0"/>
                <a:ea typeface="Calibri" panose="020F0502020204030204" pitchFamily="34" charset="0"/>
                <a:cs typeface="Calibri" panose="020F0502020204030204" pitchFamily="34" charset="0"/>
              </a:rPr>
              <a:t>N</a:t>
            </a:r>
            <a:r>
              <a:rPr lang="ru-RU" sz="2000" i="1" dirty="0">
                <a:latin typeface="Times New Roman" panose="02020603050405020304" pitchFamily="18" charset="0"/>
                <a:ea typeface="Calibri" panose="020F0502020204030204" pitchFamily="34" charset="0"/>
                <a:cs typeface="Calibri" panose="020F0502020204030204" pitchFamily="34" charset="0"/>
              </a:rPr>
              <a:t> </a:t>
            </a:r>
            <a:br>
              <a:rPr lang="ru-RU" sz="2000" i="1" dirty="0">
                <a:latin typeface="Times New Roman" panose="02020603050405020304" pitchFamily="18" charset="0"/>
                <a:ea typeface="Calibri" panose="020F0502020204030204" pitchFamily="34" charset="0"/>
                <a:cs typeface="Calibri" panose="020F0502020204030204" pitchFamily="34" charset="0"/>
              </a:rPr>
            </a:br>
            <a:r>
              <a:rPr lang="ru-RU" sz="2000" dirty="0">
                <a:latin typeface="Times New Roman" panose="02020603050405020304" pitchFamily="18" charset="0"/>
                <a:ea typeface="Calibri" panose="020F0502020204030204" pitchFamily="34" charset="0"/>
                <a:cs typeface="Calibri" panose="020F0502020204030204" pitchFamily="34" charset="0"/>
              </a:rPr>
              <a:t>(с учетом шумов внутреннего сопротивления источника, имеющего температуру </a:t>
            </a:r>
            <a:r>
              <a:rPr lang="en-US" sz="2000" i="1" dirty="0">
                <a:latin typeface="Times New Roman" panose="02020603050405020304" pitchFamily="18" charset="0"/>
                <a:ea typeface="Calibri" panose="020F0502020204030204" pitchFamily="34" charset="0"/>
                <a:cs typeface="Calibri" panose="020F0502020204030204" pitchFamily="34" charset="0"/>
              </a:rPr>
              <a:t>T</a:t>
            </a:r>
            <a:r>
              <a:rPr lang="ru-RU" sz="2000" baseline="-25000" dirty="0">
                <a:latin typeface="Times New Roman" panose="02020603050405020304" pitchFamily="18" charset="0"/>
                <a:ea typeface="Calibri" panose="020F0502020204030204" pitchFamily="34" charset="0"/>
                <a:cs typeface="Calibri" panose="020F0502020204030204" pitchFamily="34" charset="0"/>
              </a:rPr>
              <a:t>0</a:t>
            </a:r>
            <a:r>
              <a:rPr lang="ru-RU" sz="2000" dirty="0">
                <a:latin typeface="Times New Roman" panose="02020603050405020304" pitchFamily="18" charset="0"/>
                <a:ea typeface="Calibri" panose="020F0502020204030204" pitchFamily="34" charset="0"/>
                <a:cs typeface="Calibri" panose="020F0502020204030204" pitchFamily="34" charset="0"/>
              </a:rPr>
              <a:t>)</a:t>
            </a:r>
            <a:r>
              <a:rPr lang="en-US" sz="2000" dirty="0">
                <a:latin typeface="Times New Roman" panose="02020603050405020304" pitchFamily="18" charset="0"/>
                <a:ea typeface="Calibri" panose="020F0502020204030204" pitchFamily="34" charset="0"/>
                <a:cs typeface="Calibri" panose="020F0502020204030204" pitchFamily="34" charset="0"/>
              </a:rPr>
              <a:t>:</a:t>
            </a:r>
            <a:r>
              <a:rPr lang="ru-RU" sz="2000" dirty="0">
                <a:latin typeface="Times New Roman" panose="02020603050405020304" pitchFamily="18" charset="0"/>
                <a:ea typeface="Calibri" panose="020F0502020204030204" pitchFamily="34" charset="0"/>
                <a:cs typeface="Calibri" panose="020F0502020204030204" pitchFamily="34" charset="0"/>
              </a:rPr>
              <a:t> </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8" name="Рисунок 7"/>
          <p:cNvPicPr>
            <a:picLocks noChangeAspect="1"/>
          </p:cNvPicPr>
          <p:nvPr/>
        </p:nvPicPr>
        <p:blipFill>
          <a:blip r:embed="rId3"/>
          <a:stretch>
            <a:fillRect/>
          </a:stretch>
        </p:blipFill>
        <p:spPr>
          <a:xfrm>
            <a:off x="2998970" y="4324040"/>
            <a:ext cx="1888277" cy="343323"/>
          </a:xfrm>
          <a:prstGeom prst="rect">
            <a:avLst/>
          </a:prstGeom>
        </p:spPr>
      </p:pic>
      <p:sp>
        <p:nvSpPr>
          <p:cNvPr id="9" name="Прямоугольник 8"/>
          <p:cNvSpPr/>
          <p:nvPr/>
        </p:nvSpPr>
        <p:spPr>
          <a:xfrm>
            <a:off x="895108" y="4667363"/>
            <a:ext cx="6096000" cy="685059"/>
          </a:xfrm>
          <a:prstGeom prst="rect">
            <a:avLst/>
          </a:prstGeom>
        </p:spPr>
        <p:txBody>
          <a:bodyPr>
            <a:spAutoFit/>
          </a:bodyPr>
          <a:lstStyle/>
          <a:p>
            <a:pPr>
              <a:lnSpc>
                <a:spcPct val="107000"/>
              </a:lnSpc>
              <a:spcAft>
                <a:spcPts val="800"/>
              </a:spcAft>
            </a:pPr>
            <a:r>
              <a:rPr lang="ru-RU" dirty="0">
                <a:latin typeface="Times New Roman" panose="02020603050405020304" pitchFamily="18" charset="0"/>
                <a:ea typeface="Calibri" panose="020F0502020204030204" pitchFamily="34" charset="0"/>
                <a:cs typeface="Calibri" panose="020F0502020204030204" pitchFamily="34" charset="0"/>
              </a:rPr>
              <a:t>Это дает возможность записать спектральную плотность мощности теплового  шума усилителя</a:t>
            </a:r>
            <a:r>
              <a:rPr lang="en-US" dirty="0">
                <a:latin typeface="Times New Roman" panose="02020603050405020304" pitchFamily="18" charset="0"/>
                <a:ea typeface="Calibri" panose="020F0502020204030204" pitchFamily="34" charset="0"/>
                <a:cs typeface="Calibri" panose="020F0502020204030204" pitchFamily="34" charset="0"/>
              </a:rPr>
              <a:t>:</a:t>
            </a:r>
            <a:endParaRPr lang="ru-RU"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11" name="Рисунок 10"/>
          <p:cNvPicPr>
            <a:picLocks noChangeAspect="1"/>
          </p:cNvPicPr>
          <p:nvPr/>
        </p:nvPicPr>
        <p:blipFill>
          <a:blip r:embed="rId4"/>
          <a:stretch>
            <a:fillRect/>
          </a:stretch>
        </p:blipFill>
        <p:spPr>
          <a:xfrm>
            <a:off x="3287878" y="5352422"/>
            <a:ext cx="1310459" cy="442722"/>
          </a:xfrm>
          <a:prstGeom prst="rect">
            <a:avLst/>
          </a:prstGeom>
        </p:spPr>
      </p:pic>
      <p:pic>
        <p:nvPicPr>
          <p:cNvPr id="12" name="Рисунок 11"/>
          <p:cNvPicPr>
            <a:picLocks noChangeAspect="1"/>
          </p:cNvPicPr>
          <p:nvPr/>
        </p:nvPicPr>
        <p:blipFill>
          <a:blip r:embed="rId5"/>
          <a:stretch>
            <a:fillRect/>
          </a:stretch>
        </p:blipFill>
        <p:spPr>
          <a:xfrm>
            <a:off x="7187879" y="3918584"/>
            <a:ext cx="4479506" cy="808581"/>
          </a:xfrm>
          <a:prstGeom prst="rect">
            <a:avLst/>
          </a:prstGeom>
        </p:spPr>
      </p:pic>
      <p:pic>
        <p:nvPicPr>
          <p:cNvPr id="13" name="Рисунок 12"/>
          <p:cNvPicPr>
            <a:picLocks noChangeAspect="1"/>
          </p:cNvPicPr>
          <p:nvPr/>
        </p:nvPicPr>
        <p:blipFill>
          <a:blip r:embed="rId6"/>
          <a:stretch>
            <a:fillRect/>
          </a:stretch>
        </p:blipFill>
        <p:spPr>
          <a:xfrm>
            <a:off x="8032830" y="4937767"/>
            <a:ext cx="2173021" cy="1717703"/>
          </a:xfrm>
          <a:prstGeom prst="rect">
            <a:avLst/>
          </a:prstGeom>
        </p:spPr>
      </p:pic>
      <p:sp>
        <p:nvSpPr>
          <p:cNvPr id="14" name="Прямоугольник 13"/>
          <p:cNvSpPr/>
          <p:nvPr/>
        </p:nvSpPr>
        <p:spPr>
          <a:xfrm>
            <a:off x="7187879" y="3831220"/>
            <a:ext cx="4479506" cy="2939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40162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744637" y="391858"/>
            <a:ext cx="10795321" cy="750975"/>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С другой стороны, полную спектральную плотность мощности теплового шума </a:t>
            </a:r>
            <a:r>
              <a:rPr lang="en-US" sz="2000" i="1" dirty="0">
                <a:latin typeface="Times New Roman" panose="02020603050405020304" pitchFamily="18" charset="0"/>
                <a:ea typeface="Calibri" panose="020F0502020204030204" pitchFamily="34" charset="0"/>
                <a:cs typeface="Calibri" panose="020F0502020204030204" pitchFamily="34" charset="0"/>
              </a:rPr>
              <a:t>N</a:t>
            </a:r>
            <a:r>
              <a:rPr lang="ru-RU" sz="2000" dirty="0">
                <a:latin typeface="Times New Roman" panose="02020603050405020304" pitchFamily="18" charset="0"/>
                <a:ea typeface="Calibri" panose="020F0502020204030204" pitchFamily="34" charset="0"/>
                <a:cs typeface="Calibri" panose="020F0502020204030204" pitchFamily="34" charset="0"/>
              </a:rPr>
              <a:t> приведенную ко входу усилителя можно записать как</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9" name="Рисунок 8"/>
          <p:cNvPicPr>
            <a:picLocks noChangeAspect="1"/>
          </p:cNvPicPr>
          <p:nvPr/>
        </p:nvPicPr>
        <p:blipFill>
          <a:blip r:embed="rId2"/>
          <a:stretch>
            <a:fillRect/>
          </a:stretch>
        </p:blipFill>
        <p:spPr>
          <a:xfrm>
            <a:off x="5369171" y="1093757"/>
            <a:ext cx="1546250" cy="435911"/>
          </a:xfrm>
          <a:prstGeom prst="rect">
            <a:avLst/>
          </a:prstGeom>
        </p:spPr>
      </p:pic>
      <p:sp>
        <p:nvSpPr>
          <p:cNvPr id="10" name="Прямоугольник 9"/>
          <p:cNvSpPr/>
          <p:nvPr/>
        </p:nvSpPr>
        <p:spPr>
          <a:xfrm>
            <a:off x="744635" y="1529668"/>
            <a:ext cx="10795323" cy="853567"/>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где </a:t>
            </a:r>
            <a:r>
              <a:rPr lang="en-US" sz="2000" i="1" dirty="0">
                <a:latin typeface="Times New Roman" panose="02020603050405020304" pitchFamily="18" charset="0"/>
                <a:ea typeface="Calibri" panose="020F0502020204030204" pitchFamily="34" charset="0"/>
                <a:cs typeface="Calibri" panose="020F0502020204030204" pitchFamily="34" charset="0"/>
              </a:rPr>
              <a:t>F</a:t>
            </a:r>
            <a:r>
              <a:rPr lang="ru-RU" sz="2000" dirty="0">
                <a:latin typeface="Times New Roman" panose="02020603050405020304" pitchFamily="18" charset="0"/>
                <a:ea typeface="Calibri" panose="020F0502020204030204" pitchFamily="34" charset="0"/>
                <a:cs typeface="Calibri" panose="020F0502020204030204" pitchFamily="34" charset="0"/>
              </a:rPr>
              <a:t> – коэффициент шума. </a:t>
            </a:r>
          </a:p>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Отсюда следует связь шумовой температуры </a:t>
            </a:r>
            <a:r>
              <a:rPr lang="en-US" sz="2000" i="1" dirty="0">
                <a:latin typeface="Times New Roman" panose="02020603050405020304" pitchFamily="18" charset="0"/>
                <a:ea typeface="Calibri" panose="020F0502020204030204" pitchFamily="34" charset="0"/>
                <a:cs typeface="Calibri" panose="020F0502020204030204" pitchFamily="34" charset="0"/>
              </a:rPr>
              <a:t>T</a:t>
            </a:r>
            <a:r>
              <a:rPr lang="en-US" sz="2000" baseline="-25000" dirty="0">
                <a:latin typeface="Times New Roman" panose="02020603050405020304" pitchFamily="18" charset="0"/>
                <a:ea typeface="Calibri" panose="020F0502020204030204" pitchFamily="34" charset="0"/>
                <a:cs typeface="Calibri" panose="020F0502020204030204" pitchFamily="34" charset="0"/>
              </a:rPr>
              <a:t>a</a:t>
            </a:r>
            <a:r>
              <a:rPr lang="ru-RU" sz="2000" dirty="0">
                <a:latin typeface="Times New Roman" panose="02020603050405020304" pitchFamily="18" charset="0"/>
                <a:ea typeface="Calibri" panose="020F0502020204030204" pitchFamily="34" charset="0"/>
                <a:cs typeface="Calibri" panose="020F0502020204030204" pitchFamily="34" charset="0"/>
              </a:rPr>
              <a:t> и коэффициента шума </a:t>
            </a:r>
            <a:r>
              <a:rPr lang="en-US" sz="2000" i="1" dirty="0">
                <a:latin typeface="Times New Roman" panose="02020603050405020304" pitchFamily="18" charset="0"/>
                <a:ea typeface="Calibri" panose="020F0502020204030204" pitchFamily="34" charset="0"/>
                <a:cs typeface="Calibri" panose="020F0502020204030204" pitchFamily="34" charset="0"/>
              </a:rPr>
              <a:t>F</a:t>
            </a:r>
            <a:r>
              <a:rPr lang="ru-RU" sz="2000" dirty="0">
                <a:latin typeface="Times New Roman" panose="02020603050405020304" pitchFamily="18" charset="0"/>
                <a:ea typeface="Calibri" panose="020F0502020204030204" pitchFamily="34" charset="0"/>
                <a:cs typeface="Calibri" panose="020F0502020204030204" pitchFamily="34" charset="0"/>
              </a:rPr>
              <a:t>:</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12" name="Рисунок 11"/>
          <p:cNvPicPr>
            <a:picLocks noChangeAspect="1"/>
          </p:cNvPicPr>
          <p:nvPr/>
        </p:nvPicPr>
        <p:blipFill>
          <a:blip r:embed="rId3"/>
          <a:stretch>
            <a:fillRect/>
          </a:stretch>
        </p:blipFill>
        <p:spPr>
          <a:xfrm>
            <a:off x="5042082" y="2383235"/>
            <a:ext cx="2200428" cy="438180"/>
          </a:xfrm>
          <a:prstGeom prst="rect">
            <a:avLst/>
          </a:prstGeom>
        </p:spPr>
      </p:pic>
      <p:pic>
        <p:nvPicPr>
          <p:cNvPr id="14" name="Рисунок 13"/>
          <p:cNvPicPr>
            <a:picLocks noChangeAspect="1"/>
          </p:cNvPicPr>
          <p:nvPr/>
        </p:nvPicPr>
        <p:blipFill>
          <a:blip r:embed="rId4"/>
          <a:stretch>
            <a:fillRect/>
          </a:stretch>
        </p:blipFill>
        <p:spPr>
          <a:xfrm>
            <a:off x="5338125" y="2837310"/>
            <a:ext cx="1608341" cy="798983"/>
          </a:xfrm>
          <a:prstGeom prst="rect">
            <a:avLst/>
          </a:prstGeom>
        </p:spPr>
      </p:pic>
      <p:sp>
        <p:nvSpPr>
          <p:cNvPr id="15" name="Прямоугольник 14"/>
          <p:cNvSpPr/>
          <p:nvPr/>
        </p:nvSpPr>
        <p:spPr>
          <a:xfrm>
            <a:off x="744634" y="3636293"/>
            <a:ext cx="10795323" cy="1841530"/>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Стандартное значение </a:t>
            </a:r>
            <a:r>
              <a:rPr lang="en-US" sz="2000" i="1" dirty="0">
                <a:latin typeface="Times New Roman" panose="02020603050405020304" pitchFamily="18" charset="0"/>
                <a:ea typeface="Calibri" panose="020F0502020204030204" pitchFamily="34" charset="0"/>
                <a:cs typeface="Calibri" panose="020F0502020204030204" pitchFamily="34" charset="0"/>
              </a:rPr>
              <a:t>T</a:t>
            </a:r>
            <a:r>
              <a:rPr lang="ru-RU" sz="2000" baseline="-25000" dirty="0">
                <a:latin typeface="Times New Roman" panose="02020603050405020304" pitchFamily="18" charset="0"/>
                <a:ea typeface="Calibri" panose="020F0502020204030204" pitchFamily="34" charset="0"/>
                <a:cs typeface="Calibri" panose="020F0502020204030204" pitchFamily="34" charset="0"/>
              </a:rPr>
              <a:t>0</a:t>
            </a:r>
            <a:r>
              <a:rPr lang="ru-RU" sz="2000" dirty="0">
                <a:latin typeface="Times New Roman" panose="02020603050405020304" pitchFamily="18" charset="0"/>
                <a:ea typeface="Calibri" panose="020F0502020204030204" pitchFamily="34" charset="0"/>
                <a:cs typeface="Calibri" panose="020F0502020204030204" pitchFamily="34" charset="0"/>
              </a:rPr>
              <a:t> принято равным 290 </a:t>
            </a:r>
            <a:r>
              <a:rPr lang="ru-RU" sz="2000" i="1" dirty="0">
                <a:latin typeface="Times New Roman" panose="02020603050405020304" pitchFamily="18" charset="0"/>
                <a:ea typeface="Calibri" panose="020F0502020204030204" pitchFamily="34" charset="0"/>
                <a:cs typeface="Calibri" panose="020F0502020204030204" pitchFamily="34" charset="0"/>
              </a:rPr>
              <a:t>К</a:t>
            </a:r>
            <a:r>
              <a:rPr lang="ru-RU" sz="2000" dirty="0">
                <a:latin typeface="Times New Roman" panose="02020603050405020304" pitchFamily="18" charset="0"/>
                <a:ea typeface="Calibri" panose="020F0502020204030204" pitchFamily="34" charset="0"/>
                <a:cs typeface="Calibri" panose="020F0502020204030204" pitchFamily="34" charset="0"/>
              </a:rPr>
              <a:t> (17</a:t>
            </a:r>
            <a:r>
              <a:rPr lang="ru-RU" sz="2000" baseline="30000" dirty="0">
                <a:latin typeface="Times New Roman" panose="02020603050405020304" pitchFamily="18" charset="0"/>
                <a:ea typeface="Calibri" panose="020F0502020204030204" pitchFamily="34" charset="0"/>
                <a:cs typeface="Calibri" panose="020F0502020204030204" pitchFamily="34" charset="0"/>
              </a:rPr>
              <a:t>0</a:t>
            </a:r>
            <a:r>
              <a:rPr lang="ru-RU" sz="2000" dirty="0">
                <a:latin typeface="Times New Roman" panose="02020603050405020304" pitchFamily="18" charset="0"/>
                <a:ea typeface="Calibri" panose="020F0502020204030204" pitchFamily="34" charset="0"/>
                <a:cs typeface="Calibri" panose="020F0502020204030204" pitchFamily="34" charset="0"/>
              </a:rPr>
              <a:t> С). Соответственно получаем </a:t>
            </a:r>
            <a:br>
              <a:rPr lang="ru-RU" sz="2000" dirty="0">
                <a:latin typeface="Times New Roman" panose="02020603050405020304" pitchFamily="18" charset="0"/>
                <a:ea typeface="Calibri" panose="020F0502020204030204" pitchFamily="34" charset="0"/>
                <a:cs typeface="Calibri" panose="020F0502020204030204" pitchFamily="34" charset="0"/>
              </a:rPr>
            </a:br>
            <a:r>
              <a:rPr lang="en-US" sz="2000" i="1" dirty="0" err="1">
                <a:latin typeface="Times New Roman" panose="02020603050405020304" pitchFamily="18" charset="0"/>
                <a:ea typeface="Calibri" panose="020F0502020204030204" pitchFamily="34" charset="0"/>
                <a:cs typeface="Calibri" panose="020F0502020204030204" pitchFamily="34" charset="0"/>
              </a:rPr>
              <a:t>kT</a:t>
            </a:r>
            <a:r>
              <a:rPr lang="ru-RU" sz="2000" baseline="-25000" dirty="0">
                <a:latin typeface="Times New Roman" panose="02020603050405020304" pitchFamily="18" charset="0"/>
                <a:ea typeface="Calibri" panose="020F0502020204030204" pitchFamily="34" charset="0"/>
                <a:cs typeface="Calibri" panose="020F0502020204030204" pitchFamily="34" charset="0"/>
              </a:rPr>
              <a:t>0</a:t>
            </a:r>
            <a:r>
              <a:rPr lang="ru-RU" sz="2000" dirty="0">
                <a:latin typeface="Times New Roman" panose="02020603050405020304" pitchFamily="18" charset="0"/>
                <a:ea typeface="Calibri" panose="020F0502020204030204" pitchFamily="34" charset="0"/>
                <a:cs typeface="Calibri" panose="020F0502020204030204" pitchFamily="34" charset="0"/>
              </a:rPr>
              <a:t>=4</a:t>
            </a:r>
            <a:r>
              <a:rPr lang="ru-RU" sz="2000" dirty="0">
                <a:latin typeface="Times New Roman" panose="02020603050405020304" pitchFamily="18" charset="0"/>
                <a:ea typeface="Calibri" panose="020F0502020204030204" pitchFamily="34" charset="0"/>
                <a:cs typeface="Times New Roman" panose="02020603050405020304" pitchFamily="18" charset="0"/>
              </a:rPr>
              <a:t>×</a:t>
            </a:r>
            <a:r>
              <a:rPr lang="ru-RU" sz="2000" dirty="0">
                <a:latin typeface="Times New Roman" panose="02020603050405020304" pitchFamily="18" charset="0"/>
                <a:ea typeface="Calibri" panose="020F0502020204030204" pitchFamily="34" charset="0"/>
                <a:cs typeface="Calibri" panose="020F0502020204030204" pitchFamily="34" charset="0"/>
              </a:rPr>
              <a:t>10</a:t>
            </a:r>
            <a:r>
              <a:rPr lang="ru-RU" sz="2000" baseline="30000" dirty="0">
                <a:latin typeface="Times New Roman" panose="02020603050405020304" pitchFamily="18" charset="0"/>
                <a:ea typeface="Calibri" panose="020F0502020204030204" pitchFamily="34" charset="0"/>
                <a:cs typeface="Calibri" panose="020F0502020204030204" pitchFamily="34" charset="0"/>
              </a:rPr>
              <a:t>-21</a:t>
            </a:r>
            <a:r>
              <a:rPr lang="ru-RU" sz="2000" dirty="0">
                <a:latin typeface="Times New Roman" panose="02020603050405020304" pitchFamily="18" charset="0"/>
                <a:ea typeface="Calibri" panose="020F0502020204030204" pitchFamily="34" charset="0"/>
                <a:cs typeface="Calibri" panose="020F0502020204030204" pitchFamily="34" charset="0"/>
              </a:rPr>
              <a:t> Вт/Гц, или (-174 </a:t>
            </a:r>
            <a:r>
              <a:rPr lang="ru-RU" sz="2000" dirty="0" err="1">
                <a:latin typeface="Times New Roman" panose="02020603050405020304" pitchFamily="18" charset="0"/>
                <a:ea typeface="Calibri" panose="020F0502020204030204" pitchFamily="34" charset="0"/>
                <a:cs typeface="Calibri" panose="020F0502020204030204" pitchFamily="34" charset="0"/>
              </a:rPr>
              <a:t>дБмВт</a:t>
            </a:r>
            <a:r>
              <a:rPr lang="ru-RU" sz="2000" dirty="0">
                <a:latin typeface="Times New Roman" panose="02020603050405020304" pitchFamily="18" charset="0"/>
                <a:ea typeface="Calibri" panose="020F0502020204030204" pitchFamily="34" charset="0"/>
                <a:cs typeface="Calibri" panose="020F0502020204030204" pitchFamily="34" charset="0"/>
              </a:rPr>
              <a:t>/Гц).</a:t>
            </a:r>
          </a:p>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При каскадном включении усилителей приведенный ко входу первого каскада шум последующих каскадов следует делить на коэффициент усиления мощности предшествующих каскадов так что коэффициент шума становиться равным</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17" name="Рисунок 16"/>
          <p:cNvPicPr>
            <a:picLocks noChangeAspect="1"/>
          </p:cNvPicPr>
          <p:nvPr/>
        </p:nvPicPr>
        <p:blipFill>
          <a:blip r:embed="rId5"/>
          <a:stretch>
            <a:fillRect/>
          </a:stretch>
        </p:blipFill>
        <p:spPr>
          <a:xfrm>
            <a:off x="4002342" y="5477823"/>
            <a:ext cx="4279906" cy="960087"/>
          </a:xfrm>
          <a:prstGeom prst="rect">
            <a:avLst/>
          </a:prstGeom>
        </p:spPr>
      </p:pic>
    </p:spTree>
    <p:extLst>
      <p:ext uri="{BB962C8B-B14F-4D97-AF65-F5344CB8AC3E}">
        <p14:creationId xmlns:p14="http://schemas.microsoft.com/office/powerpoint/2010/main" val="320761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40466" y="479331"/>
            <a:ext cx="10471230" cy="1841530"/>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Коэффициент шума усилителей зависит от технологии их изготовления, частотного диапазона и требуемой полосы пропускания усилителя.</a:t>
            </a:r>
          </a:p>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Мы помним, что тепловой шум является аддитивным, то есть его мощность </a:t>
            </a:r>
            <a:r>
              <a:rPr lang="en-US" sz="2000" i="1" dirty="0" err="1">
                <a:latin typeface="Times New Roman" panose="02020603050405020304" pitchFamily="18" charset="0"/>
                <a:ea typeface="Calibri" panose="020F0502020204030204" pitchFamily="34" charset="0"/>
                <a:cs typeface="Calibri" panose="020F0502020204030204" pitchFamily="34" charset="0"/>
              </a:rPr>
              <a:t>FkT</a:t>
            </a:r>
            <a:r>
              <a:rPr lang="ru-RU" sz="2000" baseline="-25000" dirty="0">
                <a:latin typeface="Times New Roman" panose="02020603050405020304" pitchFamily="18" charset="0"/>
                <a:ea typeface="Calibri" panose="020F0502020204030204" pitchFamily="34" charset="0"/>
                <a:cs typeface="Calibri" panose="020F0502020204030204" pitchFamily="34" charset="0"/>
              </a:rPr>
              <a:t>0</a:t>
            </a:r>
            <a:r>
              <a:rPr lang="ru-RU" sz="2000" dirty="0">
                <a:latin typeface="Times New Roman" panose="02020603050405020304" pitchFamily="18" charset="0"/>
                <a:ea typeface="Calibri" panose="020F0502020204030204" pitchFamily="34" charset="0"/>
                <a:cs typeface="Calibri" panose="020F0502020204030204" pitchFamily="34" charset="0"/>
              </a:rPr>
              <a:t> просто складывается с мощностью входного сигнала </a:t>
            </a:r>
            <a:r>
              <a:rPr lang="en-US" sz="2000" i="1" dirty="0">
                <a:latin typeface="Times New Roman" panose="02020603050405020304" pitchFamily="18" charset="0"/>
                <a:ea typeface="Calibri" panose="020F0502020204030204" pitchFamily="34" charset="0"/>
                <a:cs typeface="Calibri" panose="020F0502020204030204" pitchFamily="34" charset="0"/>
              </a:rPr>
              <a:t>P</a:t>
            </a:r>
            <a:r>
              <a:rPr lang="ru-RU" sz="2000" baseline="-25000" dirty="0">
                <a:latin typeface="Times New Roman" panose="02020603050405020304" pitchFamily="18" charset="0"/>
                <a:ea typeface="Calibri" panose="020F0502020204030204" pitchFamily="34" charset="0"/>
                <a:cs typeface="Calibri" panose="020F0502020204030204" pitchFamily="34" charset="0"/>
              </a:rPr>
              <a:t>0</a:t>
            </a:r>
            <a:r>
              <a:rPr lang="ru-RU" sz="2000" dirty="0">
                <a:latin typeface="Times New Roman" panose="02020603050405020304" pitchFamily="18" charset="0"/>
                <a:ea typeface="Calibri" panose="020F0502020204030204" pitchFamily="34" charset="0"/>
                <a:cs typeface="Calibri" panose="020F0502020204030204" pitchFamily="34" charset="0"/>
              </a:rPr>
              <a:t>. В случае гармонического колебания можно записать выражение для спектральной плотности мощности теплового (белого) шума как</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3" name="Рисунок 2"/>
          <p:cNvPicPr>
            <a:picLocks noChangeAspect="1"/>
          </p:cNvPicPr>
          <p:nvPr/>
        </p:nvPicPr>
        <p:blipFill>
          <a:blip r:embed="rId2"/>
          <a:stretch>
            <a:fillRect/>
          </a:stretch>
        </p:blipFill>
        <p:spPr>
          <a:xfrm>
            <a:off x="4667077" y="2320861"/>
            <a:ext cx="2418008" cy="753303"/>
          </a:xfrm>
          <a:prstGeom prst="rect">
            <a:avLst/>
          </a:prstGeom>
        </p:spPr>
      </p:pic>
      <p:pic>
        <p:nvPicPr>
          <p:cNvPr id="6" name="Рисунок 5"/>
          <p:cNvPicPr>
            <a:picLocks noChangeAspect="1"/>
          </p:cNvPicPr>
          <p:nvPr/>
        </p:nvPicPr>
        <p:blipFill>
          <a:blip r:embed="rId3"/>
          <a:stretch>
            <a:fillRect/>
          </a:stretch>
        </p:blipFill>
        <p:spPr>
          <a:xfrm>
            <a:off x="2442257" y="3074164"/>
            <a:ext cx="6875363" cy="2842096"/>
          </a:xfrm>
          <a:prstGeom prst="rect">
            <a:avLst/>
          </a:prstGeom>
        </p:spPr>
      </p:pic>
      <p:sp>
        <p:nvSpPr>
          <p:cNvPr id="7" name="Прямоугольник 6"/>
          <p:cNvSpPr/>
          <p:nvPr/>
        </p:nvSpPr>
        <p:spPr>
          <a:xfrm>
            <a:off x="4548538" y="5916260"/>
            <a:ext cx="2655086"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Calibri" panose="020F0502020204030204" pitchFamily="34" charset="0"/>
              </a:rPr>
              <a:t>Масштаб осей линейный</a:t>
            </a:r>
            <a:endParaRPr lang="ru-RU" dirty="0"/>
          </a:p>
        </p:txBody>
      </p:sp>
    </p:spTree>
    <p:extLst>
      <p:ext uri="{BB962C8B-B14F-4D97-AF65-F5344CB8AC3E}">
        <p14:creationId xmlns:p14="http://schemas.microsoft.com/office/powerpoint/2010/main" val="36160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5158199" y="674128"/>
            <a:ext cx="1312219" cy="369332"/>
          </a:xfrm>
          <a:prstGeom prst="rect">
            <a:avLst/>
          </a:prstGeom>
        </p:spPr>
        <p:txBody>
          <a:bodyPr wrap="none">
            <a:spAutoFit/>
          </a:bodyPr>
          <a:lstStyle/>
          <a:p>
            <a:r>
              <a:rPr lang="ru-RU" kern="100" dirty="0">
                <a:solidFill>
                  <a:srgbClr val="00000A"/>
                </a:solidFill>
                <a:latin typeface="Times New Roman" panose="02020603050405020304" pitchFamily="18" charset="0"/>
                <a:ea typeface="MS Mincho"/>
                <a:cs typeface="Times New Roman" panose="02020603050405020304" pitchFamily="18" charset="0"/>
              </a:rPr>
              <a:t>Литература</a:t>
            </a:r>
            <a:endParaRPr lang="ru-RU" dirty="0"/>
          </a:p>
        </p:txBody>
      </p:sp>
      <p:sp>
        <p:nvSpPr>
          <p:cNvPr id="7" name="Прямоугольник 6"/>
          <p:cNvSpPr/>
          <p:nvPr/>
        </p:nvSpPr>
        <p:spPr>
          <a:xfrm>
            <a:off x="1136821" y="1461194"/>
            <a:ext cx="9786551" cy="2031325"/>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1. </a:t>
            </a:r>
            <a:r>
              <a:rPr lang="ru-RU" dirty="0" err="1">
                <a:latin typeface="Times New Roman" panose="02020603050405020304" pitchFamily="18" charset="0"/>
                <a:cs typeface="Times New Roman" panose="02020603050405020304" pitchFamily="18" charset="0"/>
              </a:rPr>
              <a:t>Букингем</a:t>
            </a:r>
            <a:r>
              <a:rPr lang="ru-RU" dirty="0">
                <a:latin typeface="Times New Roman" panose="02020603050405020304" pitchFamily="18" charset="0"/>
                <a:cs typeface="Times New Roman" panose="02020603050405020304" pitchFamily="18" charset="0"/>
              </a:rPr>
              <a:t> М. Шумы в </a:t>
            </a:r>
            <a:r>
              <a:rPr lang="en-US" dirty="0">
                <a:latin typeface="Times New Roman" panose="02020603050405020304" pitchFamily="18" charset="0"/>
                <a:cs typeface="Times New Roman" panose="02020603050405020304" pitchFamily="18" charset="0"/>
              </a:rPr>
              <a:t>C</a:t>
            </a:r>
            <a:r>
              <a:rPr lang="ru-RU" dirty="0">
                <a:latin typeface="Times New Roman" panose="02020603050405020304" pitchFamily="18" charset="0"/>
                <a:cs typeface="Times New Roman" panose="02020603050405020304" pitchFamily="18" charset="0"/>
              </a:rPr>
              <a:t>– Мир, 1979.</a:t>
            </a:r>
          </a:p>
          <a:p>
            <a:r>
              <a:rPr lang="ru-RU" dirty="0">
                <a:latin typeface="Times New Roman" panose="02020603050405020304" pitchFamily="18" charset="0"/>
                <a:cs typeface="Times New Roman" panose="02020603050405020304" pitchFamily="18" charset="0"/>
              </a:rPr>
              <a:t>3. Малахов А. Н. Флуктуации в автоколебательных системах. – 1968.</a:t>
            </a:r>
          </a:p>
          <a:p>
            <a:r>
              <a:rPr lang="ru-RU" dirty="0">
                <a:latin typeface="Times New Roman" panose="02020603050405020304" pitchFamily="18" charset="0"/>
                <a:cs typeface="Times New Roman" panose="02020603050405020304" pitchFamily="18" charset="0"/>
              </a:rPr>
              <a:t>4. Якимов А. В. Введение в физику шумов: учебное пособие //Нижний Новгород: ННГУ. – 2016.</a:t>
            </a:r>
          </a:p>
          <a:p>
            <a:r>
              <a:rPr lang="ru-RU" dirty="0">
                <a:latin typeface="Times New Roman" panose="02020603050405020304" pitchFamily="18" charset="0"/>
                <a:cs typeface="Times New Roman" panose="02020603050405020304" pitchFamily="18" charset="0"/>
              </a:rPr>
              <a:t>5. </a:t>
            </a:r>
            <a:r>
              <a:rPr lang="ru-RU" dirty="0" err="1">
                <a:latin typeface="Times New Roman" panose="02020603050405020304" pitchFamily="18" charset="0"/>
                <a:cs typeface="Times New Roman" panose="02020603050405020304" pitchFamily="18" charset="0"/>
              </a:rPr>
              <a:t>Жалуд</a:t>
            </a:r>
            <a:r>
              <a:rPr lang="ru-RU" dirty="0">
                <a:latin typeface="Times New Roman" panose="02020603050405020304" pitchFamily="18" charset="0"/>
                <a:cs typeface="Times New Roman" panose="02020603050405020304" pitchFamily="18" charset="0"/>
              </a:rPr>
              <a:t> В., Кулешов В.Н. Шумы в полупроводниковых устройствах. // Под общей ред. А.К. Нарышкина. Совместное советско-чешское издание. М.: Сов. Радио, 1977. – 416 с.</a:t>
            </a:r>
          </a:p>
          <a:p>
            <a:r>
              <a:rPr lang="ru-RU" dirty="0">
                <a:latin typeface="Times New Roman" panose="02020603050405020304" pitchFamily="18" charset="0"/>
                <a:cs typeface="Times New Roman" panose="02020603050405020304" pitchFamily="18" charset="0"/>
              </a:rPr>
              <a:t>5. </a:t>
            </a:r>
            <a:r>
              <a:rPr lang="ru-RU" dirty="0" err="1">
                <a:latin typeface="Times New Roman" panose="02020603050405020304" pitchFamily="18" charset="0"/>
                <a:cs typeface="Times New Roman" panose="02020603050405020304" pitchFamily="18" charset="0"/>
              </a:rPr>
              <a:t>Ченакин</a:t>
            </a:r>
            <a:r>
              <a:rPr lang="ru-RU" dirty="0">
                <a:latin typeface="Times New Roman" panose="02020603050405020304" pitchFamily="18" charset="0"/>
                <a:cs typeface="Times New Roman" panose="02020603050405020304" pitchFamily="18" charset="0"/>
              </a:rPr>
              <a:t> А.В., </a:t>
            </a:r>
            <a:r>
              <a:rPr lang="ru-RU" dirty="0" err="1">
                <a:latin typeface="Times New Roman" panose="02020603050405020304" pitchFamily="18" charset="0"/>
                <a:cs typeface="Times New Roman" panose="02020603050405020304" pitchFamily="18" charset="0"/>
              </a:rPr>
              <a:t>Горевой</a:t>
            </a:r>
            <a:r>
              <a:rPr lang="ru-RU" dirty="0">
                <a:latin typeface="Times New Roman" panose="02020603050405020304" pitchFamily="18" charset="0"/>
                <a:cs typeface="Times New Roman" panose="02020603050405020304" pitchFamily="18" charset="0"/>
              </a:rPr>
              <a:t> А.В. Практическое построение синтезаторов частот СВЧ-диапазона. – М.</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Горячая линия – Телеком, 2021. </a:t>
            </a:r>
          </a:p>
        </p:txBody>
      </p:sp>
    </p:spTree>
    <p:extLst>
      <p:ext uri="{BB962C8B-B14F-4D97-AF65-F5344CB8AC3E}">
        <p14:creationId xmlns:p14="http://schemas.microsoft.com/office/powerpoint/2010/main" val="2391651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29831" y="412171"/>
            <a:ext cx="10563829" cy="2236703"/>
          </a:xfrm>
          <a:prstGeom prst="rect">
            <a:avLst/>
          </a:prstGeom>
        </p:spPr>
        <p:txBody>
          <a:bodyPr wrap="square">
            <a:spAutoFit/>
          </a:bodyPr>
          <a:lstStyle/>
          <a:p>
            <a:pPr algn="ctr">
              <a:lnSpc>
                <a:spcPct val="107000"/>
              </a:lnSpc>
              <a:spcAft>
                <a:spcPts val="800"/>
              </a:spcAft>
            </a:pPr>
            <a:r>
              <a:rPr lang="ru-RU" sz="2400" b="1" dirty="0" err="1">
                <a:latin typeface="Times New Roman" panose="02020603050405020304" pitchFamily="18" charset="0"/>
                <a:ea typeface="Calibri" panose="020F0502020204030204" pitchFamily="34" charset="0"/>
                <a:cs typeface="Calibri" panose="020F0502020204030204" pitchFamily="34" charset="0"/>
              </a:rPr>
              <a:t>Фликкерный</a:t>
            </a:r>
            <a:r>
              <a:rPr lang="ru-RU" sz="2400" b="1" dirty="0">
                <a:latin typeface="Times New Roman" panose="02020603050405020304" pitchFamily="18" charset="0"/>
                <a:ea typeface="Calibri" panose="020F0502020204030204" pitchFamily="34" charset="0"/>
                <a:cs typeface="Calibri" panose="020F0502020204030204" pitchFamily="34" charset="0"/>
              </a:rPr>
              <a:t> шум</a:t>
            </a:r>
          </a:p>
          <a:p>
            <a:pPr>
              <a:lnSpc>
                <a:spcPct val="107000"/>
              </a:lnSpc>
              <a:spcAft>
                <a:spcPts val="800"/>
              </a:spcAft>
            </a:pPr>
            <a:r>
              <a:rPr lang="ru-RU" sz="2000" dirty="0" err="1">
                <a:latin typeface="Times New Roman" panose="02020603050405020304" pitchFamily="18" charset="0"/>
                <a:ea typeface="Calibri" panose="020F0502020204030204" pitchFamily="34" charset="0"/>
                <a:cs typeface="Calibri" panose="020F0502020204030204" pitchFamily="34" charset="0"/>
              </a:rPr>
              <a:t>Фликкерный</a:t>
            </a:r>
            <a:r>
              <a:rPr lang="ru-RU" sz="2000" dirty="0">
                <a:latin typeface="Times New Roman" panose="02020603050405020304" pitchFamily="18" charset="0"/>
                <a:ea typeface="Calibri" panose="020F0502020204030204" pitchFamily="34" charset="0"/>
                <a:cs typeface="Calibri" panose="020F0502020204030204" pitchFamily="34" charset="0"/>
              </a:rPr>
              <a:t> шум (составляющая </a:t>
            </a:r>
            <a:r>
              <a:rPr lang="en-US" sz="2000" i="1" dirty="0">
                <a:latin typeface="Times New Roman" panose="02020603050405020304" pitchFamily="18" charset="0"/>
                <a:ea typeface="Calibri" panose="020F0502020204030204" pitchFamily="34" charset="0"/>
                <a:cs typeface="Calibri" panose="020F0502020204030204" pitchFamily="34" charset="0"/>
              </a:rPr>
              <a:t>b</a:t>
            </a:r>
            <a:r>
              <a:rPr lang="ru-RU" sz="2000" baseline="-25000" dirty="0">
                <a:latin typeface="Times New Roman" panose="02020603050405020304" pitchFamily="18" charset="0"/>
                <a:ea typeface="Calibri" panose="020F0502020204030204" pitchFamily="34" charset="0"/>
                <a:cs typeface="Calibri" panose="020F0502020204030204" pitchFamily="34" charset="0"/>
              </a:rPr>
              <a:t>-1 </a:t>
            </a:r>
            <a:r>
              <a:rPr lang="en-US" sz="2000" i="1" dirty="0">
                <a:latin typeface="Times New Roman" panose="02020603050405020304" pitchFamily="18" charset="0"/>
                <a:ea typeface="Calibri" panose="020F0502020204030204" pitchFamily="34" charset="0"/>
                <a:cs typeface="Calibri" panose="020F0502020204030204" pitchFamily="34" charset="0"/>
              </a:rPr>
              <a:t>f </a:t>
            </a:r>
            <a:r>
              <a:rPr lang="ru-RU" sz="2000" baseline="30000" dirty="0">
                <a:latin typeface="Times New Roman" panose="02020603050405020304" pitchFamily="18" charset="0"/>
                <a:ea typeface="Calibri" panose="020F0502020204030204" pitchFamily="34" charset="0"/>
                <a:cs typeface="Calibri" panose="020F0502020204030204" pitchFamily="34" charset="0"/>
              </a:rPr>
              <a:t>-1</a:t>
            </a:r>
            <a:r>
              <a:rPr lang="ru-RU" sz="2000" dirty="0">
                <a:latin typeface="Times New Roman" panose="02020603050405020304" pitchFamily="18" charset="0"/>
                <a:ea typeface="Calibri" panose="020F0502020204030204" pitchFamily="34" charset="0"/>
                <a:cs typeface="Calibri" panose="020F0502020204030204" pitchFamily="34" charset="0"/>
              </a:rPr>
              <a:t> полиномиального представления) является мультипликативным (или параметрическим) шумом, сосредоточен в области низких частот (вблизи нулевой частоты). В усилителях происходит преобразование </a:t>
            </a:r>
            <a:r>
              <a:rPr lang="ru-RU" sz="2000" dirty="0" err="1">
                <a:latin typeface="Times New Roman" panose="02020603050405020304" pitchFamily="18" charset="0"/>
                <a:ea typeface="Calibri" panose="020F0502020204030204" pitchFamily="34" charset="0"/>
                <a:cs typeface="Calibri" panose="020F0502020204030204" pitchFamily="34" charset="0"/>
              </a:rPr>
              <a:t>фликкерного</a:t>
            </a:r>
            <a:r>
              <a:rPr lang="ru-RU" sz="2000" dirty="0">
                <a:latin typeface="Times New Roman" panose="02020603050405020304" pitchFamily="18" charset="0"/>
                <a:ea typeface="Calibri" panose="020F0502020204030204" pitchFamily="34" charset="0"/>
                <a:cs typeface="Calibri" panose="020F0502020204030204" pitchFamily="34" charset="0"/>
              </a:rPr>
              <a:t> шума из области низких частот на частоту входного колебания. Это означает, что в отсутствие сигнала шум усилителя – только тепловой (белый).</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Рисунок 3"/>
          <p:cNvPicPr>
            <a:picLocks noChangeAspect="1"/>
          </p:cNvPicPr>
          <p:nvPr/>
        </p:nvPicPr>
        <p:blipFill>
          <a:blip r:embed="rId2"/>
          <a:stretch>
            <a:fillRect/>
          </a:stretch>
        </p:blipFill>
        <p:spPr>
          <a:xfrm>
            <a:off x="2437100" y="2747013"/>
            <a:ext cx="7549288" cy="3252946"/>
          </a:xfrm>
          <a:prstGeom prst="rect">
            <a:avLst/>
          </a:prstGeom>
        </p:spPr>
      </p:pic>
      <p:sp>
        <p:nvSpPr>
          <p:cNvPr id="5" name="Прямоугольник 4"/>
          <p:cNvSpPr/>
          <p:nvPr/>
        </p:nvSpPr>
        <p:spPr>
          <a:xfrm>
            <a:off x="4884201" y="6098098"/>
            <a:ext cx="2655086"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Calibri" panose="020F0502020204030204" pitchFamily="34" charset="0"/>
              </a:rPr>
              <a:t>Масштаб осей линейный</a:t>
            </a:r>
            <a:endParaRPr lang="ru-RU" dirty="0"/>
          </a:p>
        </p:txBody>
      </p:sp>
    </p:spTree>
    <p:extLst>
      <p:ext uri="{BB962C8B-B14F-4D97-AF65-F5344CB8AC3E}">
        <p14:creationId xmlns:p14="http://schemas.microsoft.com/office/powerpoint/2010/main" val="170630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75504" y="289367"/>
            <a:ext cx="10741306" cy="3094180"/>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Нарисуем спектральную плотность фазовых шумов усилителя в логарифмическом масштабе. В усилителях составляющие полиномиального разложения </a:t>
            </a:r>
            <a:r>
              <a:rPr lang="en-US" sz="2000" i="1" dirty="0" err="1">
                <a:latin typeface="Times New Roman" panose="02020603050405020304" pitchFamily="18" charset="0"/>
                <a:ea typeface="Calibri" panose="020F0502020204030204" pitchFamily="34" charset="0"/>
                <a:cs typeface="Calibri" panose="020F0502020204030204" pitchFamily="34" charset="0"/>
              </a:rPr>
              <a:t>S</a:t>
            </a:r>
            <a:r>
              <a:rPr lang="en-US" sz="2000" baseline="-25000" dirty="0" err="1">
                <a:latin typeface="Times New Roman" panose="02020603050405020304" pitchFamily="18" charset="0"/>
                <a:ea typeface="Calibri" panose="020F0502020204030204" pitchFamily="34" charset="0"/>
                <a:cs typeface="Times New Roman" panose="02020603050405020304" pitchFamily="18" charset="0"/>
              </a:rPr>
              <a:t>φ</a:t>
            </a:r>
            <a:r>
              <a:rPr lang="ru-RU" sz="2000" dirty="0">
                <a:latin typeface="Times New Roman" panose="02020603050405020304" pitchFamily="18" charset="0"/>
                <a:ea typeface="Calibri" panose="020F0502020204030204" pitchFamily="34" charset="0"/>
                <a:cs typeface="Times New Roman" panose="02020603050405020304" pitchFamily="18" charset="0"/>
              </a:rPr>
              <a:t> со степенью меньше чем (-1) не существуют, поэтому на рисунке представлены только составляющие </a:t>
            </a:r>
            <a:r>
              <a:rPr lang="en-US" sz="2000" i="1" dirty="0">
                <a:latin typeface="Times New Roman" panose="02020603050405020304" pitchFamily="18" charset="0"/>
                <a:ea typeface="Calibri" panose="020F0502020204030204" pitchFamily="34" charset="0"/>
                <a:cs typeface="Times New Roman" panose="02020603050405020304" pitchFamily="18" charset="0"/>
              </a:rPr>
              <a:t>b</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-1 </a:t>
            </a:r>
            <a:r>
              <a:rPr lang="en-US" sz="2000" i="1" dirty="0">
                <a:latin typeface="Times New Roman" panose="02020603050405020304" pitchFamily="18" charset="0"/>
                <a:ea typeface="Calibri" panose="020F0502020204030204" pitchFamily="34" charset="0"/>
                <a:cs typeface="Times New Roman" panose="02020603050405020304" pitchFamily="18" charset="0"/>
              </a:rPr>
              <a:t>f </a:t>
            </a:r>
            <a:r>
              <a:rPr lang="ru-RU" sz="2000" baseline="30000" dirty="0">
                <a:latin typeface="Times New Roman" panose="02020603050405020304" pitchFamily="18" charset="0"/>
                <a:ea typeface="Calibri" panose="020F0502020204030204" pitchFamily="34" charset="0"/>
                <a:cs typeface="Times New Roman" panose="02020603050405020304" pitchFamily="18" charset="0"/>
              </a:rPr>
              <a:t>-1</a:t>
            </a:r>
            <a:r>
              <a:rPr lang="ru-RU" sz="2000" dirty="0">
                <a:latin typeface="Times New Roman" panose="02020603050405020304" pitchFamily="18" charset="0"/>
                <a:ea typeface="Calibri" panose="020F0502020204030204" pitchFamily="34" charset="0"/>
                <a:cs typeface="Times New Roman" panose="02020603050405020304" pitchFamily="18" charset="0"/>
              </a:rPr>
              <a:t> и </a:t>
            </a:r>
            <a:r>
              <a:rPr lang="en-US" sz="2000" i="1" dirty="0">
                <a:latin typeface="Times New Roman" panose="02020603050405020304" pitchFamily="18" charset="0"/>
                <a:ea typeface="Calibri" panose="020F0502020204030204" pitchFamily="34" charset="0"/>
                <a:cs typeface="Times New Roman" panose="02020603050405020304" pitchFamily="18" charset="0"/>
              </a:rPr>
              <a:t>b</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0 </a:t>
            </a:r>
            <a:r>
              <a:rPr lang="ru-RU" sz="2000" dirty="0">
                <a:latin typeface="Times New Roman" panose="02020603050405020304" pitchFamily="18" charset="0"/>
                <a:ea typeface="Calibri" panose="020F0502020204030204" pitchFamily="34" charset="0"/>
                <a:cs typeface="Times New Roman" panose="02020603050405020304" pitchFamily="18" charset="0"/>
              </a:rPr>
              <a:t>. Обозначим частоту</a:t>
            </a:r>
            <a:br>
              <a:rPr lang="ru-RU" sz="2000" dirty="0">
                <a:latin typeface="Times New Roman" panose="02020603050405020304" pitchFamily="18" charset="0"/>
                <a:ea typeface="Calibri" panose="020F0502020204030204" pitchFamily="34" charset="0"/>
                <a:cs typeface="Times New Roman" panose="02020603050405020304" pitchFamily="18" charset="0"/>
              </a:rPr>
            </a:br>
            <a:r>
              <a:rPr lang="ru-RU"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i="1" dirty="0">
                <a:latin typeface="Times New Roman" panose="02020603050405020304" pitchFamily="18" charset="0"/>
                <a:ea typeface="Calibri" panose="020F0502020204030204" pitchFamily="34" charset="0"/>
                <a:cs typeface="Times New Roman" panose="02020603050405020304" pitchFamily="18" charset="0"/>
              </a:rPr>
              <a:t>f </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с</a:t>
            </a:r>
            <a:r>
              <a:rPr lang="ru-RU" sz="2000" dirty="0">
                <a:latin typeface="Times New Roman" panose="02020603050405020304" pitchFamily="18" charset="0"/>
                <a:ea typeface="Calibri" panose="020F0502020204030204" pitchFamily="34" charset="0"/>
                <a:cs typeface="Times New Roman" panose="02020603050405020304" pitchFamily="18" charset="0"/>
              </a:rPr>
              <a:t> на которой линии </a:t>
            </a:r>
            <a:r>
              <a:rPr lang="en-US" sz="2000" i="1" dirty="0">
                <a:latin typeface="Times New Roman" panose="02020603050405020304" pitchFamily="18" charset="0"/>
                <a:ea typeface="Calibri" panose="020F0502020204030204" pitchFamily="34" charset="0"/>
                <a:cs typeface="Times New Roman" panose="02020603050405020304" pitchFamily="18" charset="0"/>
              </a:rPr>
              <a:t>b</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-1 </a:t>
            </a:r>
            <a:r>
              <a:rPr lang="en-US" sz="2000" i="1" dirty="0">
                <a:latin typeface="Times New Roman" panose="02020603050405020304" pitchFamily="18" charset="0"/>
                <a:ea typeface="Calibri" panose="020F0502020204030204" pitchFamily="34" charset="0"/>
                <a:cs typeface="Times New Roman" panose="02020603050405020304" pitchFamily="18" charset="0"/>
              </a:rPr>
              <a:t>f </a:t>
            </a:r>
            <a:r>
              <a:rPr lang="ru-RU" sz="2000" baseline="30000" dirty="0">
                <a:latin typeface="Times New Roman" panose="02020603050405020304" pitchFamily="18" charset="0"/>
                <a:ea typeface="Calibri" panose="020F0502020204030204" pitchFamily="34" charset="0"/>
                <a:cs typeface="Times New Roman" panose="02020603050405020304" pitchFamily="18" charset="0"/>
              </a:rPr>
              <a:t>-1</a:t>
            </a:r>
            <a:r>
              <a:rPr lang="ru-RU" sz="2000" dirty="0">
                <a:latin typeface="Times New Roman" panose="02020603050405020304" pitchFamily="18" charset="0"/>
                <a:ea typeface="Calibri" panose="020F0502020204030204" pitchFamily="34" charset="0"/>
                <a:cs typeface="Times New Roman" panose="02020603050405020304" pitchFamily="18" charset="0"/>
              </a:rPr>
              <a:t> и </a:t>
            </a:r>
            <a:r>
              <a:rPr lang="en-US" sz="2000" i="1" dirty="0">
                <a:latin typeface="Times New Roman" panose="02020603050405020304" pitchFamily="18" charset="0"/>
                <a:ea typeface="Calibri" panose="020F0502020204030204" pitchFamily="34" charset="0"/>
                <a:cs typeface="Times New Roman" panose="02020603050405020304" pitchFamily="18" charset="0"/>
              </a:rPr>
              <a:t>b</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sz="2000" dirty="0">
                <a:latin typeface="Times New Roman" panose="02020603050405020304" pitchFamily="18" charset="0"/>
                <a:ea typeface="Calibri" panose="020F0502020204030204" pitchFamily="34" charset="0"/>
                <a:cs typeface="Times New Roman" panose="02020603050405020304" pitchFamily="18" charset="0"/>
              </a:rPr>
              <a:t> пересекаются. В зависимости от уровня входного сигнала, линия </a:t>
            </a:r>
            <a:r>
              <a:rPr lang="en-US" sz="2000" i="1" dirty="0">
                <a:latin typeface="Times New Roman" panose="02020603050405020304" pitchFamily="18" charset="0"/>
                <a:ea typeface="Calibri" panose="020F0502020204030204" pitchFamily="34" charset="0"/>
                <a:cs typeface="Times New Roman" panose="02020603050405020304" pitchFamily="18" charset="0"/>
              </a:rPr>
              <a:t>b</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sz="2000" dirty="0">
                <a:latin typeface="Times New Roman" panose="02020603050405020304" pitchFamily="18" charset="0"/>
                <a:ea typeface="Calibri" panose="020F0502020204030204" pitchFamily="34" charset="0"/>
                <a:cs typeface="Times New Roman" panose="02020603050405020304" pitchFamily="18" charset="0"/>
              </a:rPr>
              <a:t> перемещается вверх - вниз, а частота </a:t>
            </a:r>
            <a:r>
              <a:rPr lang="en-US" sz="2000" i="1" dirty="0">
                <a:latin typeface="Times New Roman" panose="02020603050405020304" pitchFamily="18" charset="0"/>
                <a:ea typeface="Calibri" panose="020F0502020204030204" pitchFamily="34" charset="0"/>
                <a:cs typeface="Times New Roman" panose="02020603050405020304" pitchFamily="18" charset="0"/>
              </a:rPr>
              <a:t>f </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с</a:t>
            </a:r>
            <a:r>
              <a:rPr lang="ru-RU" sz="2000" dirty="0">
                <a:latin typeface="Times New Roman" panose="02020603050405020304" pitchFamily="18" charset="0"/>
                <a:ea typeface="Calibri" panose="020F0502020204030204" pitchFamily="34" charset="0"/>
                <a:cs typeface="Times New Roman" panose="02020603050405020304" pitchFamily="18" charset="0"/>
              </a:rPr>
              <a:t> смещается. </a:t>
            </a:r>
            <a:endParaRPr lang="ru-RU" sz="2000" dirty="0">
              <a:latin typeface="Times New Roman" panose="02020603050405020304" pitchFamily="18" charset="0"/>
              <a:ea typeface="Calibri" panose="020F0502020204030204" pitchFamily="34" charset="0"/>
              <a:cs typeface="Calibri" panose="020F0502020204030204" pitchFamily="34" charset="0"/>
            </a:endParaRPr>
          </a:p>
          <a:p>
            <a:r>
              <a:rPr lang="ru-RU" sz="2000" dirty="0">
                <a:latin typeface="Times New Roman" panose="02020603050405020304" pitchFamily="18" charset="0"/>
                <a:ea typeface="Calibri" panose="020F0502020204030204" pitchFamily="34" charset="0"/>
                <a:cs typeface="Calibri" panose="020F0502020204030204" pitchFamily="34" charset="0"/>
              </a:rPr>
              <a:t>Экспериментальные исследования показали, что </a:t>
            </a:r>
            <a:r>
              <a:rPr lang="ru-RU" sz="2000" dirty="0" err="1">
                <a:latin typeface="Times New Roman" panose="02020603050405020304" pitchFamily="18" charset="0"/>
                <a:ea typeface="Calibri" panose="020F0502020204030204" pitchFamily="34" charset="0"/>
                <a:cs typeface="Calibri" panose="020F0502020204030204" pitchFamily="34" charset="0"/>
              </a:rPr>
              <a:t>фликкерный</a:t>
            </a:r>
            <a:r>
              <a:rPr lang="ru-RU" sz="2000" dirty="0">
                <a:latin typeface="Times New Roman" panose="02020603050405020304" pitchFamily="18" charset="0"/>
                <a:ea typeface="Calibri" panose="020F0502020204030204" pitchFamily="34" charset="0"/>
                <a:cs typeface="Calibri" panose="020F0502020204030204" pitchFamily="34" charset="0"/>
              </a:rPr>
              <a:t> шум усилителей слабо зависит от уровня выходной мощности, от линейного режима до области компрессии, что отражает неизменное положение линии </a:t>
            </a:r>
            <a:r>
              <a:rPr lang="en-US" sz="2000" i="1" dirty="0">
                <a:latin typeface="Times New Roman" panose="02020603050405020304" pitchFamily="18" charset="0"/>
                <a:ea typeface="Calibri" panose="020F0502020204030204" pitchFamily="34" charset="0"/>
              </a:rPr>
              <a:t>b</a:t>
            </a:r>
            <a:r>
              <a:rPr lang="ru-RU" sz="2000" baseline="-25000" dirty="0">
                <a:latin typeface="Times New Roman" panose="02020603050405020304" pitchFamily="18" charset="0"/>
                <a:ea typeface="Calibri" panose="020F0502020204030204" pitchFamily="34" charset="0"/>
              </a:rPr>
              <a:t>-1 </a:t>
            </a:r>
            <a:r>
              <a:rPr lang="en-US" sz="2000" i="1" dirty="0">
                <a:latin typeface="Times New Roman" panose="02020603050405020304" pitchFamily="18" charset="0"/>
                <a:ea typeface="Calibri" panose="020F0502020204030204" pitchFamily="34" charset="0"/>
              </a:rPr>
              <a:t>f </a:t>
            </a:r>
            <a:r>
              <a:rPr lang="ru-RU" sz="2000" baseline="30000" dirty="0">
                <a:latin typeface="Times New Roman" panose="02020603050405020304" pitchFamily="18" charset="0"/>
                <a:ea typeface="Calibri" panose="020F0502020204030204" pitchFamily="34" charset="0"/>
              </a:rPr>
              <a:t>-1</a:t>
            </a:r>
            <a:r>
              <a:rPr lang="ru-RU" sz="2000" dirty="0">
                <a:latin typeface="Times New Roman" panose="02020603050405020304" pitchFamily="18" charset="0"/>
                <a:ea typeface="Calibri" panose="020F0502020204030204" pitchFamily="34" charset="0"/>
              </a:rPr>
              <a:t>.</a:t>
            </a:r>
            <a:r>
              <a:rPr lang="ru-RU" sz="2000" dirty="0">
                <a:latin typeface="Times New Roman" panose="02020603050405020304" pitchFamily="18" charset="0"/>
                <a:ea typeface="Calibri" panose="020F0502020204030204" pitchFamily="34" charset="0"/>
                <a:cs typeface="Calibri" panose="020F0502020204030204" pitchFamily="34" charset="0"/>
              </a:rPr>
              <a:t> </a:t>
            </a:r>
            <a:endParaRPr lang="ru-RU" sz="2000" dirty="0"/>
          </a:p>
        </p:txBody>
      </p:sp>
      <p:pic>
        <p:nvPicPr>
          <p:cNvPr id="3" name="Рисунок 2"/>
          <p:cNvPicPr/>
          <p:nvPr/>
        </p:nvPicPr>
        <p:blipFill>
          <a:blip r:embed="rId2"/>
          <a:stretch>
            <a:fillRect/>
          </a:stretch>
        </p:blipFill>
        <p:spPr>
          <a:xfrm>
            <a:off x="775504" y="3383547"/>
            <a:ext cx="5937812" cy="3190873"/>
          </a:xfrm>
          <a:prstGeom prst="rect">
            <a:avLst/>
          </a:prstGeom>
        </p:spPr>
      </p:pic>
      <p:sp>
        <p:nvSpPr>
          <p:cNvPr id="5" name="Прямоугольник 4"/>
          <p:cNvSpPr/>
          <p:nvPr/>
        </p:nvSpPr>
        <p:spPr>
          <a:xfrm>
            <a:off x="6931238" y="4009487"/>
            <a:ext cx="4793916" cy="1938992"/>
          </a:xfrm>
          <a:prstGeom prst="rect">
            <a:avLst/>
          </a:prstGeom>
        </p:spPr>
        <p:txBody>
          <a:bodyPr wrap="square">
            <a:spAutoFit/>
          </a:bodyPr>
          <a:lstStyle/>
          <a:p>
            <a:r>
              <a:rPr lang="ru-RU" sz="2000" dirty="0">
                <a:latin typeface="Times New Roman" panose="02020603050405020304" pitchFamily="18" charset="0"/>
                <a:ea typeface="Calibri" panose="020F0502020204030204" pitchFamily="34" charset="0"/>
                <a:cs typeface="Calibri" panose="020F0502020204030204" pitchFamily="34" charset="0"/>
              </a:rPr>
              <a:t>При изменении входной мощности составляющая </a:t>
            </a:r>
            <a:r>
              <a:rPr lang="en-US" sz="2000" i="1" dirty="0">
                <a:latin typeface="Times New Roman" panose="02020603050405020304" pitchFamily="18" charset="0"/>
                <a:ea typeface="Calibri" panose="020F0502020204030204" pitchFamily="34" charset="0"/>
                <a:cs typeface="Calibri" panose="020F0502020204030204" pitchFamily="34" charset="0"/>
              </a:rPr>
              <a:t>b</a:t>
            </a:r>
            <a:r>
              <a:rPr lang="ru-RU" sz="2000" baseline="-25000" dirty="0">
                <a:latin typeface="Times New Roman" panose="02020603050405020304" pitchFamily="18" charset="0"/>
                <a:ea typeface="Calibri" panose="020F0502020204030204" pitchFamily="34" charset="0"/>
                <a:cs typeface="Calibri" panose="020F0502020204030204" pitchFamily="34" charset="0"/>
              </a:rPr>
              <a:t>0</a:t>
            </a:r>
            <a:r>
              <a:rPr lang="ru-RU" sz="2000" dirty="0">
                <a:latin typeface="Times New Roman" panose="02020603050405020304" pitchFamily="18" charset="0"/>
                <a:ea typeface="Calibri" panose="020F0502020204030204" pitchFamily="34" charset="0"/>
                <a:cs typeface="Calibri" panose="020F0502020204030204" pitchFamily="34" charset="0"/>
              </a:rPr>
              <a:t> увеличивается при снижении входной мощности и уменьшается при увеличении входной мощности, а составляющая </a:t>
            </a:r>
            <a:r>
              <a:rPr lang="en-US" sz="2000" i="1" dirty="0">
                <a:latin typeface="Times New Roman" panose="02020603050405020304" pitchFamily="18" charset="0"/>
                <a:ea typeface="Calibri" panose="020F0502020204030204" pitchFamily="34" charset="0"/>
                <a:cs typeface="Calibri" panose="020F0502020204030204" pitchFamily="34" charset="0"/>
              </a:rPr>
              <a:t>b</a:t>
            </a:r>
            <a:r>
              <a:rPr lang="ru-RU" sz="2000" baseline="-25000" dirty="0">
                <a:latin typeface="Times New Roman" panose="02020603050405020304" pitchFamily="18" charset="0"/>
                <a:ea typeface="Calibri" panose="020F0502020204030204" pitchFamily="34" charset="0"/>
                <a:cs typeface="Calibri" panose="020F0502020204030204" pitchFamily="34" charset="0"/>
              </a:rPr>
              <a:t>-1</a:t>
            </a:r>
            <a:r>
              <a:rPr lang="ru-RU" sz="2000" dirty="0">
                <a:latin typeface="Times New Roman" panose="02020603050405020304" pitchFamily="18" charset="0"/>
                <a:ea typeface="Calibri" panose="020F0502020204030204" pitchFamily="34" charset="0"/>
                <a:cs typeface="Calibri" panose="020F0502020204030204" pitchFamily="34" charset="0"/>
              </a:rPr>
              <a:t> остается неизменной</a:t>
            </a:r>
            <a:endParaRPr lang="ru-RU" sz="2000" dirty="0"/>
          </a:p>
        </p:txBody>
      </p:sp>
    </p:spTree>
    <p:extLst>
      <p:ext uri="{BB962C8B-B14F-4D97-AF65-F5344CB8AC3E}">
        <p14:creationId xmlns:p14="http://schemas.microsoft.com/office/powerpoint/2010/main" val="3486437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6740254" y="603374"/>
            <a:ext cx="4793917" cy="1841530"/>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Можно считать, что в усилителе состоящем из </a:t>
            </a:r>
            <a:r>
              <a:rPr lang="en-US" sz="2000" i="1" dirty="0">
                <a:latin typeface="Times New Roman" panose="02020603050405020304" pitchFamily="18" charset="0"/>
                <a:ea typeface="Calibri" panose="020F0502020204030204" pitchFamily="34" charset="0"/>
                <a:cs typeface="Calibri" panose="020F0502020204030204" pitchFamily="34" charset="0"/>
              </a:rPr>
              <a:t>m</a:t>
            </a:r>
            <a:r>
              <a:rPr lang="ru-RU" sz="2000" dirty="0">
                <a:latin typeface="Times New Roman" panose="02020603050405020304" pitchFamily="18" charset="0"/>
                <a:ea typeface="Calibri" panose="020F0502020204030204" pitchFamily="34" charset="0"/>
                <a:cs typeface="Calibri" panose="020F0502020204030204" pitchFamily="34" charset="0"/>
              </a:rPr>
              <a:t> каскадов с </a:t>
            </a:r>
            <a:r>
              <a:rPr lang="ru-RU" sz="2000" dirty="0" err="1">
                <a:latin typeface="Times New Roman" panose="02020603050405020304" pitchFamily="18" charset="0"/>
                <a:ea typeface="Calibri" panose="020F0502020204030204" pitchFamily="34" charset="0"/>
                <a:cs typeface="Calibri" panose="020F0502020204030204" pitchFamily="34" charset="0"/>
              </a:rPr>
              <a:t>фликкерными</a:t>
            </a:r>
            <a:r>
              <a:rPr lang="ru-RU" sz="2000" dirty="0">
                <a:latin typeface="Times New Roman" panose="02020603050405020304" pitchFamily="18" charset="0"/>
                <a:ea typeface="Calibri" panose="020F0502020204030204" pitchFamily="34" charset="0"/>
                <a:cs typeface="Calibri" panose="020F0502020204030204" pitchFamily="34" charset="0"/>
              </a:rPr>
              <a:t> шумами </a:t>
            </a:r>
            <a:r>
              <a:rPr lang="en-US" sz="2000" i="1" dirty="0" err="1">
                <a:latin typeface="Times New Roman" panose="02020603050405020304" pitchFamily="18" charset="0"/>
                <a:ea typeface="Calibri" panose="020F0502020204030204" pitchFamily="34" charset="0"/>
                <a:cs typeface="Calibri" panose="020F0502020204030204" pitchFamily="34" charset="0"/>
              </a:rPr>
              <a:t>S</a:t>
            </a:r>
            <a:r>
              <a:rPr lang="en-US" sz="2000" baseline="-25000" dirty="0" err="1">
                <a:latin typeface="Times New Roman" panose="02020603050405020304" pitchFamily="18" charset="0"/>
                <a:ea typeface="Calibri" panose="020F0502020204030204" pitchFamily="34" charset="0"/>
                <a:cs typeface="Times New Roman" panose="02020603050405020304" pitchFamily="18" charset="0"/>
              </a:rPr>
              <a:t>φ</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1</a:t>
            </a:r>
            <a:r>
              <a:rPr lang="ru-RU" sz="2000" dirty="0">
                <a:latin typeface="Times New Roman" panose="02020603050405020304" pitchFamily="18" charset="0"/>
                <a:ea typeface="Calibri" panose="020F0502020204030204" pitchFamily="34" charset="0"/>
                <a:cs typeface="Calibri" panose="020F0502020204030204" pitchFamily="34" charset="0"/>
              </a:rPr>
              <a:t>(</a:t>
            </a:r>
            <a:r>
              <a:rPr lang="en-US" sz="2000" i="1" dirty="0">
                <a:latin typeface="Times New Roman" panose="02020603050405020304" pitchFamily="18" charset="0"/>
                <a:ea typeface="Calibri" panose="020F0502020204030204" pitchFamily="34" charset="0"/>
                <a:cs typeface="Calibri" panose="020F0502020204030204" pitchFamily="34" charset="0"/>
              </a:rPr>
              <a:t>f</a:t>
            </a:r>
            <a:r>
              <a:rPr lang="ru-RU" sz="2000" dirty="0">
                <a:latin typeface="Times New Roman" panose="02020603050405020304" pitchFamily="18" charset="0"/>
                <a:ea typeface="Calibri" panose="020F0502020204030204" pitchFamily="34" charset="0"/>
                <a:cs typeface="Calibri" panose="020F0502020204030204" pitchFamily="34" charset="0"/>
              </a:rPr>
              <a:t>), </a:t>
            </a:r>
            <a:r>
              <a:rPr lang="ru-RU" sz="2000" dirty="0" err="1">
                <a:latin typeface="Times New Roman" panose="02020603050405020304" pitchFamily="18" charset="0"/>
                <a:ea typeface="Calibri" panose="020F0502020204030204" pitchFamily="34" charset="0"/>
                <a:cs typeface="Calibri" panose="020F0502020204030204" pitchFamily="34" charset="0"/>
              </a:rPr>
              <a:t>фликкерный</a:t>
            </a:r>
            <a:r>
              <a:rPr lang="ru-RU" sz="2000" dirty="0">
                <a:latin typeface="Times New Roman" panose="02020603050405020304" pitchFamily="18" charset="0"/>
                <a:ea typeface="Calibri" panose="020F0502020204030204" pitchFamily="34" charset="0"/>
                <a:cs typeface="Calibri" panose="020F0502020204030204" pitchFamily="34" charset="0"/>
              </a:rPr>
              <a:t> шум просто возрастает в </a:t>
            </a:r>
            <a:r>
              <a:rPr lang="en-US" sz="2000" i="1" dirty="0">
                <a:latin typeface="Times New Roman" panose="02020603050405020304" pitchFamily="18" charset="0"/>
                <a:ea typeface="Calibri" panose="020F0502020204030204" pitchFamily="34" charset="0"/>
                <a:cs typeface="Calibri" panose="020F0502020204030204" pitchFamily="34" charset="0"/>
              </a:rPr>
              <a:t>m</a:t>
            </a:r>
            <a:r>
              <a:rPr lang="en-US" sz="2000" dirty="0">
                <a:latin typeface="Times New Roman" panose="02020603050405020304" pitchFamily="18" charset="0"/>
                <a:ea typeface="Calibri" panose="020F0502020204030204" pitchFamily="34" charset="0"/>
                <a:cs typeface="Calibri" panose="020F0502020204030204" pitchFamily="34" charset="0"/>
              </a:rPr>
              <a:t> </a:t>
            </a:r>
            <a:r>
              <a:rPr lang="ru-RU" sz="2000" dirty="0">
                <a:latin typeface="Times New Roman" panose="02020603050405020304" pitchFamily="18" charset="0"/>
                <a:ea typeface="Calibri" panose="020F0502020204030204" pitchFamily="34" charset="0"/>
                <a:cs typeface="Calibri" panose="020F0502020204030204" pitchFamily="34" charset="0"/>
              </a:rPr>
              <a:t>раз. </a:t>
            </a:r>
          </a:p>
          <a:p>
            <a:pPr>
              <a:lnSpc>
                <a:spcPct val="107000"/>
              </a:lnSpc>
              <a:spcAft>
                <a:spcPts val="800"/>
              </a:spcAft>
            </a:pPr>
            <a:r>
              <a:rPr lang="en-US" sz="2000" i="1" dirty="0" err="1">
                <a:latin typeface="Times New Roman" panose="02020603050405020304" pitchFamily="18" charset="0"/>
                <a:ea typeface="Calibri" panose="020F0502020204030204" pitchFamily="34" charset="0"/>
                <a:cs typeface="Calibri" panose="020F0502020204030204" pitchFamily="34" charset="0"/>
              </a:rPr>
              <a:t>S</a:t>
            </a:r>
            <a:r>
              <a:rPr lang="en-US" sz="2000" baseline="-25000" dirty="0" err="1">
                <a:latin typeface="Times New Roman" panose="02020603050405020304" pitchFamily="18" charset="0"/>
                <a:ea typeface="Calibri" panose="020F0502020204030204" pitchFamily="34" charset="0"/>
                <a:cs typeface="Times New Roman" panose="02020603050405020304" pitchFamily="18" charset="0"/>
              </a:rPr>
              <a:t>φ</a:t>
            </a:r>
            <a:r>
              <a:rPr lang="en-US" sz="2000" baseline="-25000" dirty="0">
                <a:latin typeface="Times New Roman" panose="02020603050405020304" pitchFamily="18" charset="0"/>
                <a:ea typeface="Calibri" panose="020F0502020204030204" pitchFamily="34" charset="0"/>
                <a:cs typeface="Times New Roman" panose="02020603050405020304" pitchFamily="18" charset="0"/>
              </a:rPr>
              <a:t> m</a:t>
            </a:r>
            <a:r>
              <a:rPr lang="ru-RU" sz="2000" dirty="0">
                <a:latin typeface="Times New Roman" panose="02020603050405020304" pitchFamily="18" charset="0"/>
                <a:ea typeface="Calibri" panose="020F0502020204030204" pitchFamily="34" charset="0"/>
                <a:cs typeface="Calibri" panose="020F0502020204030204" pitchFamily="34" charset="0"/>
              </a:rPr>
              <a:t>(</a:t>
            </a:r>
            <a:r>
              <a:rPr lang="en-US" sz="2000" i="1" dirty="0">
                <a:latin typeface="Times New Roman" panose="02020603050405020304" pitchFamily="18" charset="0"/>
                <a:ea typeface="Calibri" panose="020F0502020204030204" pitchFamily="34" charset="0"/>
                <a:cs typeface="Calibri" panose="020F0502020204030204" pitchFamily="34" charset="0"/>
              </a:rPr>
              <a:t>f</a:t>
            </a:r>
            <a:r>
              <a:rPr lang="ru-RU" sz="2000" dirty="0">
                <a:latin typeface="Times New Roman" panose="02020603050405020304" pitchFamily="18" charset="0"/>
                <a:ea typeface="Calibri" panose="020F0502020204030204" pitchFamily="34" charset="0"/>
                <a:cs typeface="Calibri" panose="020F0502020204030204" pitchFamily="34" charset="0"/>
              </a:rPr>
              <a:t>) = </a:t>
            </a:r>
            <a:r>
              <a:rPr lang="en-US" sz="2000" i="1" dirty="0" err="1">
                <a:latin typeface="Times New Roman" panose="02020603050405020304" pitchFamily="18" charset="0"/>
                <a:ea typeface="Calibri" panose="020F0502020204030204" pitchFamily="34" charset="0"/>
                <a:cs typeface="Calibri" panose="020F0502020204030204" pitchFamily="34" charset="0"/>
              </a:rPr>
              <a:t>S</a:t>
            </a:r>
            <a:r>
              <a:rPr lang="en-US" sz="2000" baseline="-25000" dirty="0" err="1">
                <a:latin typeface="Times New Roman" panose="02020603050405020304" pitchFamily="18" charset="0"/>
                <a:ea typeface="Calibri" panose="020F0502020204030204" pitchFamily="34" charset="0"/>
                <a:cs typeface="Times New Roman" panose="02020603050405020304" pitchFamily="18" charset="0"/>
              </a:rPr>
              <a:t>φ</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1</a:t>
            </a:r>
            <a:r>
              <a:rPr lang="ru-RU" sz="2000" dirty="0">
                <a:latin typeface="Times New Roman" panose="02020603050405020304" pitchFamily="18" charset="0"/>
                <a:ea typeface="Calibri" panose="020F0502020204030204" pitchFamily="34" charset="0"/>
                <a:cs typeface="Calibri" panose="020F0502020204030204" pitchFamily="34" charset="0"/>
              </a:rPr>
              <a:t>(</a:t>
            </a:r>
            <a:r>
              <a:rPr lang="en-US" sz="2000" i="1" dirty="0">
                <a:latin typeface="Times New Roman" panose="02020603050405020304" pitchFamily="18" charset="0"/>
                <a:ea typeface="Calibri" panose="020F0502020204030204" pitchFamily="34" charset="0"/>
                <a:cs typeface="Calibri" panose="020F0502020204030204" pitchFamily="34" charset="0"/>
              </a:rPr>
              <a:t>f</a:t>
            </a:r>
            <a:r>
              <a:rPr lang="ru-RU" sz="2000" dirty="0">
                <a:latin typeface="Times New Roman" panose="02020603050405020304" pitchFamily="18" charset="0"/>
                <a:ea typeface="Calibri" panose="020F0502020204030204" pitchFamily="34" charset="0"/>
                <a:cs typeface="Calibri" panose="020F0502020204030204" pitchFamily="34" charset="0"/>
              </a:rPr>
              <a:t>) </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7" name="Прямоугольник 6"/>
          <p:cNvSpPr/>
          <p:nvPr/>
        </p:nvSpPr>
        <p:spPr>
          <a:xfrm>
            <a:off x="6792339" y="2444904"/>
            <a:ext cx="4689745" cy="1323439"/>
          </a:xfrm>
          <a:prstGeom prst="rect">
            <a:avLst/>
          </a:prstGeom>
        </p:spPr>
        <p:txBody>
          <a:bodyPr wrap="square">
            <a:spAutoFit/>
          </a:bodyPr>
          <a:lstStyle/>
          <a:p>
            <a:r>
              <a:rPr lang="ru-RU" sz="2000" dirty="0">
                <a:latin typeface="Times New Roman" panose="02020603050405020304" pitchFamily="18" charset="0"/>
                <a:ea typeface="Calibri" panose="020F0502020204030204" pitchFamily="34" charset="0"/>
                <a:cs typeface="Calibri" panose="020F0502020204030204" pitchFamily="34" charset="0"/>
              </a:rPr>
              <a:t>Обратите внимание что при каскадировании тепловой шум возрастает незначительно в соответствии с выражением </a:t>
            </a:r>
            <a:endParaRPr lang="ru-RU" sz="2000" dirty="0"/>
          </a:p>
        </p:txBody>
      </p:sp>
      <p:pic>
        <p:nvPicPr>
          <p:cNvPr id="10" name="Рисунок 9"/>
          <p:cNvPicPr>
            <a:picLocks noChangeAspect="1"/>
          </p:cNvPicPr>
          <p:nvPr/>
        </p:nvPicPr>
        <p:blipFill>
          <a:blip r:embed="rId2"/>
          <a:stretch>
            <a:fillRect/>
          </a:stretch>
        </p:blipFill>
        <p:spPr>
          <a:xfrm>
            <a:off x="6792339" y="3768343"/>
            <a:ext cx="3567001" cy="791271"/>
          </a:xfrm>
          <a:prstGeom prst="rect">
            <a:avLst/>
          </a:prstGeom>
        </p:spPr>
      </p:pic>
      <p:pic>
        <p:nvPicPr>
          <p:cNvPr id="13" name="Рисунок 12"/>
          <p:cNvPicPr>
            <a:picLocks noChangeAspect="1"/>
          </p:cNvPicPr>
          <p:nvPr/>
        </p:nvPicPr>
        <p:blipFill>
          <a:blip r:embed="rId3"/>
          <a:stretch>
            <a:fillRect/>
          </a:stretch>
        </p:blipFill>
        <p:spPr>
          <a:xfrm>
            <a:off x="939496" y="603374"/>
            <a:ext cx="4280685" cy="2892355"/>
          </a:xfrm>
          <a:prstGeom prst="rect">
            <a:avLst/>
          </a:prstGeom>
        </p:spPr>
      </p:pic>
      <p:pic>
        <p:nvPicPr>
          <p:cNvPr id="16" name="Рисунок 15"/>
          <p:cNvPicPr>
            <a:picLocks noChangeAspect="1"/>
          </p:cNvPicPr>
          <p:nvPr/>
        </p:nvPicPr>
        <p:blipFill>
          <a:blip r:embed="rId4"/>
          <a:stretch>
            <a:fillRect/>
          </a:stretch>
        </p:blipFill>
        <p:spPr>
          <a:xfrm>
            <a:off x="939495" y="3751427"/>
            <a:ext cx="4280685" cy="2754176"/>
          </a:xfrm>
          <a:prstGeom prst="rect">
            <a:avLst/>
          </a:prstGeom>
        </p:spPr>
      </p:pic>
      <p:sp>
        <p:nvSpPr>
          <p:cNvPr id="18" name="Прямоугольник 17"/>
          <p:cNvSpPr/>
          <p:nvPr/>
        </p:nvSpPr>
        <p:spPr>
          <a:xfrm>
            <a:off x="6740254" y="4761770"/>
            <a:ext cx="4689745" cy="707886"/>
          </a:xfrm>
          <a:prstGeom prst="rect">
            <a:avLst/>
          </a:prstGeom>
        </p:spPr>
        <p:txBody>
          <a:bodyPr wrap="square">
            <a:spAutoFit/>
          </a:bodyPr>
          <a:lstStyle/>
          <a:p>
            <a:r>
              <a:rPr lang="ru-RU" sz="2000" dirty="0">
                <a:latin typeface="Times New Roman" panose="02020603050405020304" pitchFamily="18" charset="0"/>
                <a:ea typeface="Calibri" panose="020F0502020204030204" pitchFamily="34" charset="0"/>
                <a:cs typeface="Calibri" panose="020F0502020204030204" pitchFamily="34" charset="0"/>
              </a:rPr>
              <a:t>При параллельном включении, </a:t>
            </a:r>
            <a:r>
              <a:rPr lang="ru-RU" sz="2000" dirty="0" err="1">
                <a:latin typeface="Times New Roman" panose="02020603050405020304" pitchFamily="18" charset="0"/>
                <a:ea typeface="Calibri" panose="020F0502020204030204" pitchFamily="34" charset="0"/>
                <a:cs typeface="Calibri" panose="020F0502020204030204" pitchFamily="34" charset="0"/>
              </a:rPr>
              <a:t>фликкерные</a:t>
            </a:r>
            <a:r>
              <a:rPr lang="ru-RU" sz="2000" dirty="0">
                <a:latin typeface="Times New Roman" panose="02020603050405020304" pitchFamily="18" charset="0"/>
                <a:ea typeface="Calibri" panose="020F0502020204030204" pitchFamily="34" charset="0"/>
                <a:cs typeface="Calibri" panose="020F0502020204030204" pitchFamily="34" charset="0"/>
              </a:rPr>
              <a:t> шумы уменьшаются</a:t>
            </a:r>
            <a:endParaRPr lang="ru-RU" sz="2000" dirty="0"/>
          </a:p>
        </p:txBody>
      </p:sp>
    </p:spTree>
    <p:extLst>
      <p:ext uri="{BB962C8B-B14F-4D97-AF65-F5344CB8AC3E}">
        <p14:creationId xmlns:p14="http://schemas.microsoft.com/office/powerpoint/2010/main" val="3024909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Прямоугольник 17"/>
          <p:cNvSpPr/>
          <p:nvPr/>
        </p:nvSpPr>
        <p:spPr>
          <a:xfrm>
            <a:off x="1032765" y="397878"/>
            <a:ext cx="10039143" cy="707886"/>
          </a:xfrm>
          <a:prstGeom prst="rect">
            <a:avLst/>
          </a:prstGeom>
        </p:spPr>
        <p:txBody>
          <a:bodyPr wrap="square">
            <a:spAutoFit/>
          </a:bodyPr>
          <a:lstStyle/>
          <a:p>
            <a:pPr algn="ctr"/>
            <a:r>
              <a:rPr lang="ru-RU" sz="2000" dirty="0">
                <a:latin typeface="Times New Roman" panose="02020603050405020304" pitchFamily="18" charset="0"/>
                <a:ea typeface="Calibri" panose="020F0502020204030204" pitchFamily="34" charset="0"/>
                <a:cs typeface="Times New Roman" panose="02020603050405020304" pitchFamily="18" charset="0"/>
              </a:rPr>
              <a:t>Шумы усилителя</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a:latin typeface="Times New Roman" panose="02020603050405020304" pitchFamily="18" charset="0"/>
                <a:ea typeface="Calibri" panose="020F0502020204030204" pitchFamily="34" charset="0"/>
                <a:cs typeface="Times New Roman" panose="02020603050405020304" pitchFamily="18" charset="0"/>
              </a:rPr>
              <a:t>на биполярных транзисторах в различных режимах работы</a:t>
            </a:r>
          </a:p>
          <a:p>
            <a:pPr algn="ctr"/>
            <a:r>
              <a:rPr lang="ru-RU" sz="2000" dirty="0">
                <a:latin typeface="Times New Roman" panose="02020603050405020304" pitchFamily="18" charset="0"/>
                <a:cs typeface="Times New Roman" panose="02020603050405020304" pitchFamily="18" charset="0"/>
              </a:rPr>
              <a:t>Линейный</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 </a:t>
            </a:r>
            <a:r>
              <a:rPr lang="ru-RU" sz="2000" dirty="0">
                <a:latin typeface="Times New Roman" panose="02020603050405020304" pitchFamily="18" charset="0"/>
                <a:cs typeface="Times New Roman" panose="02020603050405020304" pitchFamily="18" charset="0"/>
              </a:rPr>
              <a:t>дБ компрессия                               Насыщение</a:t>
            </a:r>
          </a:p>
        </p:txBody>
      </p:sp>
      <p:pic>
        <p:nvPicPr>
          <p:cNvPr id="3" name="Рисунок 2"/>
          <p:cNvPicPr>
            <a:picLocks noChangeAspect="1"/>
          </p:cNvPicPr>
          <p:nvPr/>
        </p:nvPicPr>
        <p:blipFill>
          <a:blip r:embed="rId2"/>
          <a:stretch>
            <a:fillRect/>
          </a:stretch>
        </p:blipFill>
        <p:spPr>
          <a:xfrm>
            <a:off x="1032765" y="1105764"/>
            <a:ext cx="9887445" cy="2636891"/>
          </a:xfrm>
          <a:prstGeom prst="rect">
            <a:avLst/>
          </a:prstGeom>
        </p:spPr>
      </p:pic>
      <p:pic>
        <p:nvPicPr>
          <p:cNvPr id="5" name="Рисунок 4"/>
          <p:cNvPicPr>
            <a:picLocks noChangeAspect="1"/>
          </p:cNvPicPr>
          <p:nvPr/>
        </p:nvPicPr>
        <p:blipFill>
          <a:blip r:embed="rId3"/>
          <a:stretch>
            <a:fillRect/>
          </a:stretch>
        </p:blipFill>
        <p:spPr>
          <a:xfrm>
            <a:off x="4808043" y="4322034"/>
            <a:ext cx="2945120" cy="2182976"/>
          </a:xfrm>
          <a:prstGeom prst="rect">
            <a:avLst/>
          </a:prstGeom>
        </p:spPr>
      </p:pic>
      <p:sp>
        <p:nvSpPr>
          <p:cNvPr id="12" name="Прямоугольник 11"/>
          <p:cNvSpPr/>
          <p:nvPr/>
        </p:nvSpPr>
        <p:spPr>
          <a:xfrm>
            <a:off x="1439808" y="3497743"/>
            <a:ext cx="10039143" cy="707886"/>
          </a:xfrm>
          <a:prstGeom prst="rect">
            <a:avLst/>
          </a:prstGeom>
        </p:spPr>
        <p:txBody>
          <a:bodyPr wrap="square">
            <a:spAutoFit/>
          </a:bodyPr>
          <a:lstStyle/>
          <a:p>
            <a:pPr algn="ctr"/>
            <a:r>
              <a:rPr lang="ru-RU" sz="2000" dirty="0">
                <a:latin typeface="Times New Roman" panose="02020603050405020304" pitchFamily="18" charset="0"/>
                <a:ea typeface="Calibri" panose="020F0502020204030204" pitchFamily="34" charset="0"/>
                <a:cs typeface="Times New Roman" panose="02020603050405020304" pitchFamily="18" charset="0"/>
              </a:rPr>
              <a:t>Шумы усилителя</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a:latin typeface="Times New Roman" panose="02020603050405020304" pitchFamily="18" charset="0"/>
                <a:ea typeface="Calibri" panose="020F0502020204030204" pitchFamily="34" charset="0"/>
                <a:cs typeface="Times New Roman" panose="02020603050405020304" pitchFamily="18" charset="0"/>
              </a:rPr>
              <a:t>на полевых транзисторах в различных режимах работы</a:t>
            </a:r>
          </a:p>
          <a:p>
            <a:pPr algn="ctr"/>
            <a:r>
              <a:rPr lang="ru-RU" sz="2000" dirty="0">
                <a:latin typeface="Times New Roman" panose="02020603050405020304" pitchFamily="18" charset="0"/>
                <a:cs typeface="Times New Roman" panose="02020603050405020304" pitchFamily="18" charset="0"/>
              </a:rPr>
              <a:t>Линейный</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 </a:t>
            </a:r>
            <a:r>
              <a:rPr lang="ru-RU" sz="2000" dirty="0">
                <a:latin typeface="Times New Roman" panose="02020603050405020304" pitchFamily="18" charset="0"/>
                <a:cs typeface="Times New Roman" panose="02020603050405020304" pitchFamily="18" charset="0"/>
              </a:rPr>
              <a:t>дБ компрессия                               Насыщение</a:t>
            </a:r>
          </a:p>
        </p:txBody>
      </p:sp>
      <p:pic>
        <p:nvPicPr>
          <p:cNvPr id="8" name="Рисунок 7"/>
          <p:cNvPicPr>
            <a:picLocks noChangeAspect="1"/>
          </p:cNvPicPr>
          <p:nvPr/>
        </p:nvPicPr>
        <p:blipFill>
          <a:blip r:embed="rId4"/>
          <a:stretch>
            <a:fillRect/>
          </a:stretch>
        </p:blipFill>
        <p:spPr>
          <a:xfrm>
            <a:off x="8046891" y="4322034"/>
            <a:ext cx="2901468" cy="2182976"/>
          </a:xfrm>
          <a:prstGeom prst="rect">
            <a:avLst/>
          </a:prstGeom>
        </p:spPr>
      </p:pic>
      <p:pic>
        <p:nvPicPr>
          <p:cNvPr id="11" name="Рисунок 10"/>
          <p:cNvPicPr>
            <a:picLocks noChangeAspect="1"/>
          </p:cNvPicPr>
          <p:nvPr/>
        </p:nvPicPr>
        <p:blipFill>
          <a:blip r:embed="rId5"/>
          <a:stretch>
            <a:fillRect/>
          </a:stretch>
        </p:blipFill>
        <p:spPr>
          <a:xfrm>
            <a:off x="1551007" y="4322034"/>
            <a:ext cx="2909481" cy="2182976"/>
          </a:xfrm>
          <a:prstGeom prst="rect">
            <a:avLst/>
          </a:prstGeom>
        </p:spPr>
      </p:pic>
    </p:spTree>
    <p:extLst>
      <p:ext uri="{BB962C8B-B14F-4D97-AF65-F5344CB8AC3E}">
        <p14:creationId xmlns:p14="http://schemas.microsoft.com/office/powerpoint/2010/main" val="3691438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756212" y="542329"/>
            <a:ext cx="10482806" cy="750975"/>
          </a:xfrm>
          <a:prstGeom prst="rect">
            <a:avLst/>
          </a:prstGeom>
        </p:spPr>
        <p:txBody>
          <a:bodyPr wrap="square">
            <a:spAutoFit/>
          </a:bodyPr>
          <a:lstStyle/>
          <a:p>
            <a:pPr>
              <a:lnSpc>
                <a:spcPct val="107000"/>
              </a:lnSpc>
              <a:spcAft>
                <a:spcPts val="800"/>
              </a:spcAft>
            </a:pPr>
            <a:r>
              <a:rPr lang="ru-RU" sz="2000" dirty="0" err="1">
                <a:latin typeface="Times New Roman" panose="02020603050405020304" pitchFamily="18" charset="0"/>
                <a:ea typeface="Calibri" panose="020F0502020204030204" pitchFamily="34" charset="0"/>
                <a:cs typeface="Calibri" panose="020F0502020204030204" pitchFamily="34" charset="0"/>
              </a:rPr>
              <a:t>Фликкерный</a:t>
            </a:r>
            <a:r>
              <a:rPr lang="ru-RU" sz="2000" dirty="0">
                <a:latin typeface="Times New Roman" panose="02020603050405020304" pitchFamily="18" charset="0"/>
                <a:ea typeface="Calibri" panose="020F0502020204030204" pitchFamily="34" charset="0"/>
                <a:cs typeface="Calibri" panose="020F0502020204030204" pitchFamily="34" charset="0"/>
              </a:rPr>
              <a:t> шум усилителей на биполярных транзисторах как правило ниже чем усилителей на полевых транзисторах. Типичные значения коэффициента </a:t>
            </a:r>
            <a:r>
              <a:rPr lang="en-US" sz="2000" i="1" dirty="0">
                <a:latin typeface="Times New Roman" panose="02020603050405020304" pitchFamily="18" charset="0"/>
                <a:ea typeface="Calibri" panose="020F0502020204030204" pitchFamily="34" charset="0"/>
                <a:cs typeface="Calibri" panose="020F0502020204030204" pitchFamily="34" charset="0"/>
              </a:rPr>
              <a:t>b</a:t>
            </a:r>
            <a:r>
              <a:rPr lang="ru-RU" sz="2000" baseline="-25000" dirty="0">
                <a:latin typeface="Times New Roman" panose="02020603050405020304" pitchFamily="18" charset="0"/>
                <a:ea typeface="Calibri" panose="020F0502020204030204" pitchFamily="34" charset="0"/>
                <a:cs typeface="Calibri" panose="020F0502020204030204" pitchFamily="34" charset="0"/>
              </a:rPr>
              <a:t>-1</a:t>
            </a:r>
            <a:r>
              <a:rPr lang="ru-RU" sz="2000" dirty="0">
                <a:latin typeface="Times New Roman" panose="02020603050405020304" pitchFamily="18" charset="0"/>
                <a:ea typeface="Calibri" panose="020F0502020204030204" pitchFamily="34" charset="0"/>
                <a:cs typeface="Calibri" panose="020F0502020204030204" pitchFamily="34" charset="0"/>
              </a:rPr>
              <a:t> приведены в таблице</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9" name="Рисунок 8"/>
          <p:cNvPicPr>
            <a:picLocks noChangeAspect="1"/>
          </p:cNvPicPr>
          <p:nvPr/>
        </p:nvPicPr>
        <p:blipFill>
          <a:blip r:embed="rId2"/>
          <a:stretch>
            <a:fillRect/>
          </a:stretch>
        </p:blipFill>
        <p:spPr>
          <a:xfrm>
            <a:off x="756212" y="1561069"/>
            <a:ext cx="7050586" cy="2374324"/>
          </a:xfrm>
          <a:prstGeom prst="rect">
            <a:avLst/>
          </a:prstGeom>
        </p:spPr>
      </p:pic>
      <p:pic>
        <p:nvPicPr>
          <p:cNvPr id="11" name="Рисунок 10"/>
          <p:cNvPicPr>
            <a:picLocks noChangeAspect="1"/>
          </p:cNvPicPr>
          <p:nvPr/>
        </p:nvPicPr>
        <p:blipFill>
          <a:blip r:embed="rId3"/>
          <a:stretch>
            <a:fillRect/>
          </a:stretch>
        </p:blipFill>
        <p:spPr>
          <a:xfrm>
            <a:off x="7044495" y="3738624"/>
            <a:ext cx="4194523" cy="2640996"/>
          </a:xfrm>
          <a:prstGeom prst="rect">
            <a:avLst/>
          </a:prstGeom>
        </p:spPr>
      </p:pic>
    </p:spTree>
    <p:extLst>
      <p:ext uri="{BB962C8B-B14F-4D97-AF65-F5344CB8AC3E}">
        <p14:creationId xmlns:p14="http://schemas.microsoft.com/office/powerpoint/2010/main" val="398035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28890" y="540040"/>
            <a:ext cx="10540679" cy="399405"/>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Теоретические выводы подтверждаются результатами измерений СВЧ усилителей</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5" name="Рисунок 4"/>
          <p:cNvPicPr>
            <a:picLocks noChangeAspect="1"/>
          </p:cNvPicPr>
          <p:nvPr/>
        </p:nvPicPr>
        <p:blipFill>
          <a:blip r:embed="rId2"/>
          <a:stretch>
            <a:fillRect/>
          </a:stretch>
        </p:blipFill>
        <p:spPr>
          <a:xfrm>
            <a:off x="628889" y="1172257"/>
            <a:ext cx="5424670" cy="3714617"/>
          </a:xfrm>
          <a:prstGeom prst="rect">
            <a:avLst/>
          </a:prstGeom>
        </p:spPr>
      </p:pic>
      <p:sp>
        <p:nvSpPr>
          <p:cNvPr id="6" name="Прямоугольник 5"/>
          <p:cNvSpPr/>
          <p:nvPr/>
        </p:nvSpPr>
        <p:spPr>
          <a:xfrm>
            <a:off x="1677659" y="5119686"/>
            <a:ext cx="3327129" cy="750975"/>
          </a:xfrm>
          <a:prstGeom prst="rect">
            <a:avLst/>
          </a:prstGeom>
        </p:spPr>
        <p:txBody>
          <a:bodyPr wrap="none">
            <a:spAutoFit/>
          </a:bodyPr>
          <a:lstStyle/>
          <a:p>
            <a:pPr algn="ct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Отсутствие зависимости </a:t>
            </a:r>
            <a:br>
              <a:rPr lang="ru-RU" sz="2000" dirty="0">
                <a:latin typeface="Times New Roman" panose="02020603050405020304" pitchFamily="18" charset="0"/>
                <a:ea typeface="Calibri" panose="020F0502020204030204" pitchFamily="34" charset="0"/>
                <a:cs typeface="Calibri" panose="020F0502020204030204" pitchFamily="34" charset="0"/>
              </a:rPr>
            </a:br>
            <a:r>
              <a:rPr lang="ru-RU" sz="2000" dirty="0">
                <a:latin typeface="Times New Roman" panose="02020603050405020304" pitchFamily="18" charset="0"/>
                <a:ea typeface="Calibri" panose="020F0502020204030204" pitchFamily="34" charset="0"/>
                <a:cs typeface="Calibri" panose="020F0502020204030204" pitchFamily="34" charset="0"/>
              </a:rPr>
              <a:t>от частоты входного сигнала</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8" name="Рисунок 7"/>
          <p:cNvPicPr>
            <a:picLocks noChangeAspect="1"/>
          </p:cNvPicPr>
          <p:nvPr/>
        </p:nvPicPr>
        <p:blipFill>
          <a:blip r:embed="rId3"/>
          <a:stretch>
            <a:fillRect/>
          </a:stretch>
        </p:blipFill>
        <p:spPr>
          <a:xfrm>
            <a:off x="6304316" y="1172256"/>
            <a:ext cx="5200919" cy="3840826"/>
          </a:xfrm>
          <a:prstGeom prst="rect">
            <a:avLst/>
          </a:prstGeom>
        </p:spPr>
      </p:pic>
      <p:sp>
        <p:nvSpPr>
          <p:cNvPr id="9" name="Прямоугольник 8"/>
          <p:cNvSpPr/>
          <p:nvPr/>
        </p:nvSpPr>
        <p:spPr>
          <a:xfrm>
            <a:off x="7303610" y="5119686"/>
            <a:ext cx="3202329" cy="1409617"/>
          </a:xfrm>
          <a:prstGeom prst="rect">
            <a:avLst/>
          </a:prstGeom>
        </p:spPr>
        <p:txBody>
          <a:bodyPr wrap="square">
            <a:spAutoFit/>
          </a:bodyPr>
          <a:lstStyle/>
          <a:p>
            <a:pPr algn="ct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Увеличения уровня составляющей </a:t>
            </a:r>
            <a:r>
              <a:rPr lang="en-US" sz="2000" i="1" dirty="0">
                <a:latin typeface="Times New Roman" panose="02020603050405020304" pitchFamily="18" charset="0"/>
                <a:ea typeface="Calibri" panose="020F0502020204030204" pitchFamily="34" charset="0"/>
                <a:cs typeface="Calibri" panose="020F0502020204030204" pitchFamily="34" charset="0"/>
              </a:rPr>
              <a:t>b</a:t>
            </a:r>
            <a:r>
              <a:rPr lang="ru-RU" sz="2000" baseline="-25000" dirty="0">
                <a:latin typeface="Times New Roman" panose="02020603050405020304" pitchFamily="18" charset="0"/>
                <a:ea typeface="Calibri" panose="020F0502020204030204" pitchFamily="34" charset="0"/>
                <a:cs typeface="Calibri" panose="020F0502020204030204" pitchFamily="34" charset="0"/>
              </a:rPr>
              <a:t>0</a:t>
            </a:r>
            <a:r>
              <a:rPr lang="ru-RU" sz="2000" dirty="0">
                <a:latin typeface="Times New Roman" panose="02020603050405020304" pitchFamily="18" charset="0"/>
                <a:ea typeface="Calibri" panose="020F0502020204030204" pitchFamily="34" charset="0"/>
                <a:cs typeface="Calibri" panose="020F0502020204030204" pitchFamily="34" charset="0"/>
              </a:rPr>
              <a:t> при снижении уровня входного сигнала</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916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859356" y="603243"/>
            <a:ext cx="5103314" cy="3829861"/>
          </a:xfrm>
          <a:prstGeom prst="rect">
            <a:avLst/>
          </a:prstGeom>
        </p:spPr>
      </p:pic>
      <p:sp>
        <p:nvSpPr>
          <p:cNvPr id="4" name="Прямоугольник 3"/>
          <p:cNvSpPr/>
          <p:nvPr/>
        </p:nvSpPr>
        <p:spPr>
          <a:xfrm>
            <a:off x="1242689" y="4576217"/>
            <a:ext cx="4336648" cy="1323439"/>
          </a:xfrm>
          <a:prstGeom prst="rect">
            <a:avLst/>
          </a:prstGeom>
        </p:spPr>
        <p:txBody>
          <a:bodyPr wrap="square">
            <a:spAutoFit/>
          </a:bodyPr>
          <a:lstStyle/>
          <a:p>
            <a:pPr algn="ctr"/>
            <a:r>
              <a:rPr lang="ru-RU" sz="2000" dirty="0">
                <a:latin typeface="Times New Roman" panose="02020603050405020304" pitchFamily="18" charset="0"/>
                <a:ea typeface="Calibri" panose="020F0502020204030204" pitchFamily="34" charset="0"/>
                <a:cs typeface="Calibri" panose="020F0502020204030204" pitchFamily="34" charset="0"/>
              </a:rPr>
              <a:t>Увеличение числа каскадов приводит к возрастанию </a:t>
            </a:r>
            <a:r>
              <a:rPr lang="ru-RU" sz="2000" dirty="0" err="1">
                <a:latin typeface="Times New Roman" panose="02020603050405020304" pitchFamily="18" charset="0"/>
                <a:ea typeface="Calibri" panose="020F0502020204030204" pitchFamily="34" charset="0"/>
                <a:cs typeface="Calibri" panose="020F0502020204030204" pitchFamily="34" charset="0"/>
              </a:rPr>
              <a:t>фликкерной</a:t>
            </a:r>
            <a:r>
              <a:rPr lang="ru-RU" sz="2000" dirty="0">
                <a:latin typeface="Times New Roman" panose="02020603050405020304" pitchFamily="18" charset="0"/>
                <a:ea typeface="Calibri" panose="020F0502020204030204" pitchFamily="34" charset="0"/>
                <a:cs typeface="Calibri" panose="020F0502020204030204" pitchFamily="34" charset="0"/>
              </a:rPr>
              <a:t> составляющей. Почему растет тепловая составляющая?</a:t>
            </a:r>
            <a:endParaRPr lang="ru-RU" sz="2000" dirty="0"/>
          </a:p>
        </p:txBody>
      </p:sp>
      <p:pic>
        <p:nvPicPr>
          <p:cNvPr id="6" name="Рисунок 5"/>
          <p:cNvPicPr>
            <a:picLocks noChangeAspect="1"/>
          </p:cNvPicPr>
          <p:nvPr/>
        </p:nvPicPr>
        <p:blipFill>
          <a:blip r:embed="rId3"/>
          <a:stretch>
            <a:fillRect/>
          </a:stretch>
        </p:blipFill>
        <p:spPr>
          <a:xfrm>
            <a:off x="6116971" y="603243"/>
            <a:ext cx="5526377" cy="3829861"/>
          </a:xfrm>
          <a:prstGeom prst="rect">
            <a:avLst/>
          </a:prstGeom>
        </p:spPr>
      </p:pic>
      <p:sp>
        <p:nvSpPr>
          <p:cNvPr id="7" name="Прямоугольник 6"/>
          <p:cNvSpPr/>
          <p:nvPr/>
        </p:nvSpPr>
        <p:spPr>
          <a:xfrm>
            <a:off x="6634670" y="4576217"/>
            <a:ext cx="4490977" cy="1323439"/>
          </a:xfrm>
          <a:prstGeom prst="rect">
            <a:avLst/>
          </a:prstGeom>
        </p:spPr>
        <p:txBody>
          <a:bodyPr wrap="square">
            <a:spAutoFit/>
          </a:bodyPr>
          <a:lstStyle/>
          <a:p>
            <a:pPr algn="ctr"/>
            <a:r>
              <a:rPr lang="ru-RU" sz="2000" dirty="0">
                <a:latin typeface="Times New Roman" panose="02020603050405020304" pitchFamily="18" charset="0"/>
                <a:ea typeface="Calibri" panose="020F0502020204030204" pitchFamily="34" charset="0"/>
                <a:cs typeface="Calibri" panose="020F0502020204030204" pitchFamily="34" charset="0"/>
              </a:rPr>
              <a:t>Параллельное включение усилителей. Почему вырос уровень тепловой составляющей при параллельном включении?</a:t>
            </a:r>
            <a:endParaRPr lang="ru-RU" sz="2000" dirty="0"/>
          </a:p>
        </p:txBody>
      </p:sp>
    </p:spTree>
    <p:extLst>
      <p:ext uri="{BB962C8B-B14F-4D97-AF65-F5344CB8AC3E}">
        <p14:creationId xmlns:p14="http://schemas.microsoft.com/office/powerpoint/2010/main" val="1453236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2177901" y="1757547"/>
            <a:ext cx="3422014" cy="4256250"/>
          </a:xfrm>
          <a:prstGeom prst="rect">
            <a:avLst/>
          </a:prstGeom>
        </p:spPr>
      </p:pic>
      <p:pic>
        <p:nvPicPr>
          <p:cNvPr id="5" name="Рисунок 4"/>
          <p:cNvPicPr>
            <a:picLocks noChangeAspect="1"/>
          </p:cNvPicPr>
          <p:nvPr/>
        </p:nvPicPr>
        <p:blipFill>
          <a:blip r:embed="rId3"/>
          <a:stretch>
            <a:fillRect/>
          </a:stretch>
        </p:blipFill>
        <p:spPr>
          <a:xfrm>
            <a:off x="6282048" y="1608338"/>
            <a:ext cx="4702071" cy="1481720"/>
          </a:xfrm>
          <a:prstGeom prst="rect">
            <a:avLst/>
          </a:prstGeom>
        </p:spPr>
      </p:pic>
      <p:pic>
        <p:nvPicPr>
          <p:cNvPr id="6" name="Рисунок 5"/>
          <p:cNvPicPr>
            <a:picLocks noChangeAspect="1"/>
          </p:cNvPicPr>
          <p:nvPr/>
        </p:nvPicPr>
        <p:blipFill>
          <a:blip r:embed="rId4"/>
          <a:stretch>
            <a:fillRect/>
          </a:stretch>
        </p:blipFill>
        <p:spPr>
          <a:xfrm>
            <a:off x="7004222" y="3538847"/>
            <a:ext cx="3438334" cy="1489363"/>
          </a:xfrm>
          <a:prstGeom prst="rect">
            <a:avLst/>
          </a:prstGeom>
        </p:spPr>
      </p:pic>
      <p:sp>
        <p:nvSpPr>
          <p:cNvPr id="7" name="Прямоугольник 6"/>
          <p:cNvSpPr/>
          <p:nvPr/>
        </p:nvSpPr>
        <p:spPr>
          <a:xfrm>
            <a:off x="4130209" y="636329"/>
            <a:ext cx="4063548" cy="523220"/>
          </a:xfrm>
          <a:prstGeom prst="rect">
            <a:avLst/>
          </a:prstGeom>
        </p:spPr>
        <p:txBody>
          <a:bodyPr wrap="none">
            <a:spAutoFit/>
          </a:bodyPr>
          <a:lstStyle/>
          <a:p>
            <a:r>
              <a:rPr lang="ru-RU" sz="2800" dirty="0">
                <a:latin typeface="Times New Roman" panose="02020603050405020304" pitchFamily="18" charset="0"/>
                <a:ea typeface="Calibri" panose="020F0502020204030204" pitchFamily="34" charset="0"/>
                <a:cs typeface="Calibri" panose="020F0502020204030204" pitchFamily="34" charset="0"/>
              </a:rPr>
              <a:t>Изолирующий усилитель</a:t>
            </a:r>
            <a:endParaRPr lang="ru-RU" sz="2800" dirty="0"/>
          </a:p>
        </p:txBody>
      </p:sp>
    </p:spTree>
    <p:extLst>
      <p:ext uri="{BB962C8B-B14F-4D97-AF65-F5344CB8AC3E}">
        <p14:creationId xmlns:p14="http://schemas.microsoft.com/office/powerpoint/2010/main" val="384419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28890" y="456600"/>
            <a:ext cx="10621701" cy="1409617"/>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Теперь мы можем выяснить, как влияют параметры усилителя на шумы генератора. При малых </a:t>
            </a:r>
            <a:r>
              <a:rPr lang="ru-RU" sz="2000" dirty="0" err="1">
                <a:latin typeface="Times New Roman" panose="02020603050405020304" pitchFamily="18" charset="0"/>
                <a:ea typeface="Calibri" panose="020F0502020204030204" pitchFamily="34" charset="0"/>
                <a:cs typeface="Calibri" panose="020F0502020204030204" pitchFamily="34" charset="0"/>
              </a:rPr>
              <a:t>фликкерных</a:t>
            </a:r>
            <a:r>
              <a:rPr lang="ru-RU" sz="2000" dirty="0">
                <a:latin typeface="Times New Roman" panose="02020603050405020304" pitchFamily="18" charset="0"/>
                <a:ea typeface="Calibri" panose="020F0502020204030204" pitchFamily="34" charset="0"/>
                <a:cs typeface="Calibri" panose="020F0502020204030204" pitchFamily="34" charset="0"/>
              </a:rPr>
              <a:t> шумах мы имеем картинку Вариант 1, которую видели раньше. Предположим, что </a:t>
            </a:r>
            <a:r>
              <a:rPr lang="ru-RU" sz="2000" dirty="0" err="1">
                <a:latin typeface="Times New Roman" panose="02020603050405020304" pitchFamily="18" charset="0"/>
                <a:ea typeface="Calibri" panose="020F0502020204030204" pitchFamily="34" charset="0"/>
                <a:cs typeface="Calibri" panose="020F0502020204030204" pitchFamily="34" charset="0"/>
              </a:rPr>
              <a:t>фликкерные</a:t>
            </a:r>
            <a:r>
              <a:rPr lang="ru-RU" sz="2000" dirty="0">
                <a:latin typeface="Times New Roman" panose="02020603050405020304" pitchFamily="18" charset="0"/>
                <a:ea typeface="Calibri" panose="020F0502020204030204" pitchFamily="34" charset="0"/>
                <a:cs typeface="Calibri" panose="020F0502020204030204" pitchFamily="34" charset="0"/>
              </a:rPr>
              <a:t> шумы усилителя, установленного на выходе генератора достаточно велики. Тогда мы получаем Вариант 2.</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Рисунок 3"/>
          <p:cNvPicPr>
            <a:picLocks noChangeAspect="1"/>
          </p:cNvPicPr>
          <p:nvPr/>
        </p:nvPicPr>
        <p:blipFill>
          <a:blip r:embed="rId2"/>
          <a:stretch>
            <a:fillRect/>
          </a:stretch>
        </p:blipFill>
        <p:spPr>
          <a:xfrm>
            <a:off x="628890" y="1866217"/>
            <a:ext cx="10621701" cy="4329380"/>
          </a:xfrm>
          <a:prstGeom prst="rect">
            <a:avLst/>
          </a:prstGeom>
        </p:spPr>
      </p:pic>
    </p:spTree>
    <p:extLst>
      <p:ext uri="{BB962C8B-B14F-4D97-AF65-F5344CB8AC3E}">
        <p14:creationId xmlns:p14="http://schemas.microsoft.com/office/powerpoint/2010/main" val="398260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40465" y="558483"/>
            <a:ext cx="10714299" cy="1080296"/>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Составляющая </a:t>
            </a:r>
            <a:r>
              <a:rPr lang="en-US" sz="2000" i="1" dirty="0">
                <a:latin typeface="Times New Roman" panose="02020603050405020304" pitchFamily="18" charset="0"/>
                <a:ea typeface="Calibri" panose="020F0502020204030204" pitchFamily="34" charset="0"/>
                <a:cs typeface="Times New Roman" panose="02020603050405020304" pitchFamily="18" charset="0"/>
              </a:rPr>
              <a:t>b</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-4 </a:t>
            </a:r>
            <a:r>
              <a:rPr lang="en-US" sz="2000" i="1" dirty="0">
                <a:latin typeface="Times New Roman" panose="02020603050405020304" pitchFamily="18" charset="0"/>
                <a:ea typeface="Calibri" panose="020F0502020204030204" pitchFamily="34" charset="0"/>
                <a:cs typeface="Times New Roman" panose="02020603050405020304" pitchFamily="18" charset="0"/>
              </a:rPr>
              <a:t>f </a:t>
            </a:r>
            <a:r>
              <a:rPr lang="ru-RU" sz="2000" baseline="30000" dirty="0">
                <a:latin typeface="Times New Roman" panose="02020603050405020304" pitchFamily="18" charset="0"/>
                <a:ea typeface="Calibri" panose="020F0502020204030204" pitchFamily="34" charset="0"/>
                <a:cs typeface="Times New Roman" panose="02020603050405020304" pitchFamily="18" charset="0"/>
              </a:rPr>
              <a:t>-4</a:t>
            </a:r>
            <a:r>
              <a:rPr lang="ru-RU" sz="2000" dirty="0">
                <a:latin typeface="Times New Roman" panose="02020603050405020304" pitchFamily="18" charset="0"/>
                <a:ea typeface="Calibri" panose="020F0502020204030204" pitchFamily="34" charset="0"/>
                <a:cs typeface="Times New Roman" panose="02020603050405020304" pitchFamily="18" charset="0"/>
              </a:rPr>
              <a:t> появляется, если мы будем учитывать собственные шумы резонатора. Эта составляющая соответствует шумам случайных блужданий, и на графике </a:t>
            </a:r>
            <a:r>
              <a:rPr lang="en-US" sz="2000" i="1" dirty="0" err="1">
                <a:latin typeface="Times New Roman" panose="02020603050405020304" pitchFamily="18" charset="0"/>
                <a:ea typeface="Calibri" panose="020F0502020204030204" pitchFamily="34" charset="0"/>
                <a:cs typeface="Calibri" panose="020F0502020204030204" pitchFamily="34" charset="0"/>
              </a:rPr>
              <a:t>S</a:t>
            </a:r>
            <a:r>
              <a:rPr lang="en-US" sz="2000" baseline="-25000" dirty="0" err="1">
                <a:latin typeface="Times New Roman" panose="02020603050405020304" pitchFamily="18" charset="0"/>
                <a:ea typeface="Calibri" panose="020F0502020204030204" pitchFamily="34" charset="0"/>
                <a:cs typeface="Times New Roman" panose="02020603050405020304" pitchFamily="18" charset="0"/>
              </a:rPr>
              <a:t>φ</a:t>
            </a:r>
            <a:r>
              <a:rPr lang="ru-RU" sz="2000" dirty="0">
                <a:latin typeface="Times New Roman" panose="02020603050405020304" pitchFamily="18" charset="0"/>
                <a:ea typeface="Calibri" panose="020F0502020204030204" pitchFamily="34" charset="0"/>
                <a:cs typeface="Times New Roman" panose="02020603050405020304" pitchFamily="18" charset="0"/>
              </a:rPr>
              <a:t> появляется линия частотного шума случайных блужданий.</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Рисунок 3"/>
          <p:cNvPicPr>
            <a:picLocks noChangeAspect="1"/>
          </p:cNvPicPr>
          <p:nvPr/>
        </p:nvPicPr>
        <p:blipFill>
          <a:blip r:embed="rId2"/>
          <a:stretch>
            <a:fillRect/>
          </a:stretch>
        </p:blipFill>
        <p:spPr>
          <a:xfrm>
            <a:off x="1564510" y="1855199"/>
            <a:ext cx="8866207" cy="4288153"/>
          </a:xfrm>
          <a:prstGeom prst="rect">
            <a:avLst/>
          </a:prstGeom>
        </p:spPr>
      </p:pic>
    </p:spTree>
    <p:extLst>
      <p:ext uri="{BB962C8B-B14F-4D97-AF65-F5344CB8AC3E}">
        <p14:creationId xmlns:p14="http://schemas.microsoft.com/office/powerpoint/2010/main" val="340622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060192" y="777163"/>
            <a:ext cx="6096000" cy="461665"/>
          </a:xfrm>
          <a:prstGeom prst="rect">
            <a:avLst/>
          </a:prstGeom>
        </p:spPr>
        <p:txBody>
          <a:bodyPr>
            <a:spAutoFit/>
          </a:bodyPr>
          <a:lstStyle/>
          <a:p>
            <a:pPr algn="ctr"/>
            <a:r>
              <a:rPr lang="ru-RU" sz="2400" b="1" dirty="0">
                <a:solidFill>
                  <a:srgbClr val="00000A"/>
                </a:solidFill>
                <a:latin typeface="Times New Roman" panose="02020603050405020304" pitchFamily="18" charset="0"/>
                <a:ea typeface="MS Mincho"/>
                <a:cs typeface="Times New Roman" panose="02020603050405020304" pitchFamily="18" charset="0"/>
              </a:rPr>
              <a:t>Фазовые шумы опорных генераторов. </a:t>
            </a:r>
            <a:endParaRPr lang="ru-RU" sz="2400" b="1" dirty="0"/>
          </a:p>
        </p:txBody>
      </p:sp>
      <p:pic>
        <p:nvPicPr>
          <p:cNvPr id="5" name="Рисунок 4"/>
          <p:cNvPicPr/>
          <p:nvPr/>
        </p:nvPicPr>
        <p:blipFill>
          <a:blip r:embed="rId2"/>
          <a:stretch>
            <a:fillRect/>
          </a:stretch>
        </p:blipFill>
        <p:spPr>
          <a:xfrm>
            <a:off x="755637" y="1482623"/>
            <a:ext cx="3721100" cy="1844040"/>
          </a:xfrm>
          <a:prstGeom prst="rect">
            <a:avLst/>
          </a:prstGeom>
        </p:spPr>
      </p:pic>
      <p:pic>
        <p:nvPicPr>
          <p:cNvPr id="4" name="Рисунок 3"/>
          <p:cNvPicPr>
            <a:picLocks noChangeAspect="1"/>
          </p:cNvPicPr>
          <p:nvPr/>
        </p:nvPicPr>
        <p:blipFill>
          <a:blip r:embed="rId3"/>
          <a:stretch>
            <a:fillRect/>
          </a:stretch>
        </p:blipFill>
        <p:spPr>
          <a:xfrm>
            <a:off x="4476737" y="1536613"/>
            <a:ext cx="7411112" cy="4470648"/>
          </a:xfrm>
          <a:prstGeom prst="rect">
            <a:avLst/>
          </a:prstGeom>
        </p:spPr>
      </p:pic>
    </p:spTree>
    <p:extLst>
      <p:ext uri="{BB962C8B-B14F-4D97-AF65-F5344CB8AC3E}">
        <p14:creationId xmlns:p14="http://schemas.microsoft.com/office/powerpoint/2010/main" val="3565972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5108" y="470593"/>
            <a:ext cx="9568405" cy="421654"/>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А теперь рассмотрим характеристики шума реальных кварцевых генераторов. </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4" name="Рисунок 3"/>
          <p:cNvPicPr>
            <a:picLocks noChangeAspect="1"/>
          </p:cNvPicPr>
          <p:nvPr/>
        </p:nvPicPr>
        <p:blipFill>
          <a:blip r:embed="rId2"/>
          <a:stretch>
            <a:fillRect/>
          </a:stretch>
        </p:blipFill>
        <p:spPr>
          <a:xfrm>
            <a:off x="3126990" y="1200719"/>
            <a:ext cx="5938019" cy="4456562"/>
          </a:xfrm>
          <a:prstGeom prst="rect">
            <a:avLst/>
          </a:prstGeom>
        </p:spPr>
      </p:pic>
    </p:spTree>
    <p:extLst>
      <p:ext uri="{BB962C8B-B14F-4D97-AF65-F5344CB8AC3E}">
        <p14:creationId xmlns:p14="http://schemas.microsoft.com/office/powerpoint/2010/main" val="149246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94166" y="516892"/>
            <a:ext cx="9973519" cy="421654"/>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Результаты измерения фазовых шумов под воздействием широкополосной вибрации</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5" name="Рисунок 4"/>
          <p:cNvPicPr/>
          <p:nvPr/>
        </p:nvPicPr>
        <p:blipFill>
          <a:blip r:embed="rId2"/>
          <a:stretch>
            <a:fillRect/>
          </a:stretch>
        </p:blipFill>
        <p:spPr>
          <a:xfrm>
            <a:off x="3125787" y="1645920"/>
            <a:ext cx="5940425" cy="3566160"/>
          </a:xfrm>
          <a:prstGeom prst="rect">
            <a:avLst/>
          </a:prstGeom>
        </p:spPr>
      </p:pic>
    </p:spTree>
    <p:extLst>
      <p:ext uri="{BB962C8B-B14F-4D97-AF65-F5344CB8AC3E}">
        <p14:creationId xmlns:p14="http://schemas.microsoft.com/office/powerpoint/2010/main" val="1623837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2"/>
          <a:stretch>
            <a:fillRect/>
          </a:stretch>
        </p:blipFill>
        <p:spPr>
          <a:xfrm>
            <a:off x="779314" y="511501"/>
            <a:ext cx="5181648" cy="4419314"/>
          </a:xfrm>
          <a:prstGeom prst="rect">
            <a:avLst/>
          </a:prstGeom>
        </p:spPr>
      </p:pic>
      <p:pic>
        <p:nvPicPr>
          <p:cNvPr id="2" name="Рисунок 1"/>
          <p:cNvPicPr>
            <a:picLocks noChangeAspect="1"/>
          </p:cNvPicPr>
          <p:nvPr/>
        </p:nvPicPr>
        <p:blipFill>
          <a:blip r:embed="rId3"/>
          <a:stretch>
            <a:fillRect/>
          </a:stretch>
        </p:blipFill>
        <p:spPr>
          <a:xfrm>
            <a:off x="6498874" y="511501"/>
            <a:ext cx="4105626" cy="4419314"/>
          </a:xfrm>
          <a:prstGeom prst="rect">
            <a:avLst/>
          </a:prstGeom>
        </p:spPr>
      </p:pic>
      <p:sp>
        <p:nvSpPr>
          <p:cNvPr id="7" name="Прямоугольник 6"/>
          <p:cNvSpPr/>
          <p:nvPr/>
        </p:nvSpPr>
        <p:spPr>
          <a:xfrm>
            <a:off x="3370138" y="5364393"/>
            <a:ext cx="6254917" cy="399405"/>
          </a:xfrm>
          <a:prstGeom prst="rect">
            <a:avLst/>
          </a:prstGeom>
        </p:spPr>
        <p:txBody>
          <a:bodyPr wrap="non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Шумы </a:t>
            </a:r>
            <a:r>
              <a:rPr lang="ru-RU" sz="2000" dirty="0" err="1">
                <a:latin typeface="Times New Roman" panose="02020603050405020304" pitchFamily="18" charset="0"/>
                <a:ea typeface="Calibri" panose="020F0502020204030204" pitchFamily="34" charset="0"/>
                <a:cs typeface="Calibri" panose="020F0502020204030204" pitchFamily="34" charset="0"/>
              </a:rPr>
              <a:t>вибро</a:t>
            </a:r>
            <a:r>
              <a:rPr lang="ru-RU" sz="2000" dirty="0">
                <a:latin typeface="Times New Roman" panose="02020603050405020304" pitchFamily="18" charset="0"/>
                <a:ea typeface="Calibri" panose="020F0502020204030204" pitchFamily="34" charset="0"/>
                <a:cs typeface="Calibri" panose="020F0502020204030204" pitchFamily="34" charset="0"/>
              </a:rPr>
              <a:t>- </a:t>
            </a:r>
            <a:r>
              <a:rPr lang="ru-RU" sz="2000" dirty="0" err="1">
                <a:latin typeface="Times New Roman" panose="02020603050405020304" pitchFamily="18" charset="0"/>
                <a:ea typeface="Calibri" panose="020F0502020204030204" pitchFamily="34" charset="0"/>
                <a:cs typeface="Calibri" panose="020F0502020204030204" pitchFamily="34" charset="0"/>
              </a:rPr>
              <a:t>акустоустойчивого</a:t>
            </a:r>
            <a:r>
              <a:rPr lang="ru-RU" sz="2000" dirty="0">
                <a:latin typeface="Times New Roman" panose="02020603050405020304" pitchFamily="18" charset="0"/>
                <a:ea typeface="Calibri" panose="020F0502020204030204" pitchFamily="34" charset="0"/>
                <a:cs typeface="Calibri" panose="020F0502020204030204" pitchFamily="34" charset="0"/>
              </a:rPr>
              <a:t> генератора ГК213-ТС</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9072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041722" y="560724"/>
            <a:ext cx="10127848" cy="5016758"/>
          </a:xfrm>
          <a:prstGeom prst="rect">
            <a:avLst/>
          </a:prstGeom>
        </p:spPr>
        <p:txBody>
          <a:bodyPr wrap="square">
            <a:spAutoFit/>
          </a:bodyPr>
          <a:lstStyle/>
          <a:p>
            <a:pPr algn="ctr">
              <a:spcAft>
                <a:spcPts val="0"/>
              </a:spcAft>
            </a:pPr>
            <a:r>
              <a:rPr lang="ru-RU" sz="2000" b="1" dirty="0">
                <a:latin typeface="Times New Roman" panose="02020603050405020304" pitchFamily="18" charset="0"/>
                <a:ea typeface="Times New Roman" panose="02020603050405020304" pitchFamily="18" charset="0"/>
                <a:cs typeface="Times New Roman" panose="02020603050405020304" pitchFamily="18" charset="0"/>
              </a:rPr>
              <a:t>Сравнительный анализ умножителей частоты различных типов</a:t>
            </a:r>
          </a:p>
          <a:p>
            <a:pPr algn="ctr">
              <a:spcAft>
                <a:spcPts val="0"/>
              </a:spcAft>
            </a:pPr>
            <a:endParaRPr lang="ru-RU" sz="2000" b="1" i="1" dirty="0">
              <a:latin typeface="Times New Roman" panose="02020603050405020304" pitchFamily="18" charset="0"/>
              <a:ea typeface="Times New Roman" panose="02020603050405020304" pitchFamily="18" charset="0"/>
              <a:cs typeface="Times New Roman" panose="02020603050405020304" pitchFamily="18" charset="0"/>
            </a:endParaRPr>
          </a:p>
          <a:p>
            <a:pPr indent="450215" algn="just">
              <a:spcAft>
                <a:spcPts val="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Умножители частоты широко используются в синтезаторах гетеродинных колебаний современных радиолокаторов как элементы трактов формирования опорных сигналов для преобразователей, цифровых вычислительных синтезаторов (ЦВС), систем фазовой автоподстройки частоты (ФАПЧ). Если логика работы синтезатора требует увеличения (умножения) частоты опорного колебания в заданное число раз, используются умножители частоты. Известно множество вариантов построения умножителей частоты (УЧ). По принципу работы УЧ можно разделить на следующие основные группы:</a:t>
            </a:r>
          </a:p>
          <a:p>
            <a:pPr indent="450215" algn="just">
              <a:spcAft>
                <a:spcPts val="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 активные УЧ, которые в свою очередь можно подразделить на два типа – УЧ с отсечкой тока и УЧ параметрического типа.  Принцип их работы основан на преобразовании энергии получаемой от источника питания УЧ, в энергию высокочастотных колебаний. </a:t>
            </a:r>
          </a:p>
          <a:p>
            <a:pPr indent="450215" algn="just">
              <a:spcAft>
                <a:spcPts val="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При работе активного элемента в нелинейном режиме с отсечкой тока на выходе активного элемента возникает ряд составляющих с частотой входного колебания и гармоник, кратных этой частоте.</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1295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929832" y="619262"/>
            <a:ext cx="10309185" cy="1631216"/>
          </a:xfrm>
          <a:prstGeom prst="rect">
            <a:avLst/>
          </a:prstGeom>
        </p:spPr>
        <p:txBody>
          <a:bodyPr wrap="square">
            <a:spAutoFit/>
          </a:bodyPr>
          <a:lstStyle/>
          <a:p>
            <a:pPr indent="450215" algn="just">
              <a:spcAft>
                <a:spcPts val="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На рис. 1.1 приведена упрощенная схема удвоителя частоты на биполярных транзисторах и измеренная спектральная плотность мощности фазовых шумов (СПМФШ) [1.3] при частоте входного колебания 80-160 МГц. В этой схеме трансформатор обеспечивает противофазное возбуждение транзисторов, за счет чего достигается эффективное подавление нечетных гармоник суммарного выходного тока транзисторов в нагрузке. </a:t>
            </a:r>
            <a:endParaRPr lang="ru-RU"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Рисунок 6"/>
          <p:cNvPicPr/>
          <p:nvPr/>
        </p:nvPicPr>
        <p:blipFill>
          <a:blip r:embed="rId2"/>
          <a:stretch>
            <a:fillRect/>
          </a:stretch>
        </p:blipFill>
        <p:spPr>
          <a:xfrm>
            <a:off x="6956386" y="2672697"/>
            <a:ext cx="4525700" cy="3160943"/>
          </a:xfrm>
          <a:prstGeom prst="rect">
            <a:avLst/>
          </a:prstGeom>
        </p:spPr>
      </p:pic>
      <p:pic>
        <p:nvPicPr>
          <p:cNvPr id="9" name="Рисунок 8"/>
          <p:cNvPicPr>
            <a:picLocks noChangeAspect="1"/>
          </p:cNvPicPr>
          <p:nvPr/>
        </p:nvPicPr>
        <p:blipFill>
          <a:blip r:embed="rId3"/>
          <a:stretch>
            <a:fillRect/>
          </a:stretch>
        </p:blipFill>
        <p:spPr>
          <a:xfrm>
            <a:off x="929832" y="2672697"/>
            <a:ext cx="5578275" cy="2795281"/>
          </a:xfrm>
          <a:prstGeom prst="rect">
            <a:avLst/>
          </a:prstGeom>
        </p:spPr>
      </p:pic>
    </p:spTree>
    <p:extLst>
      <p:ext uri="{BB962C8B-B14F-4D97-AF65-F5344CB8AC3E}">
        <p14:creationId xmlns:p14="http://schemas.microsoft.com/office/powerpoint/2010/main" val="2018499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6211" y="372554"/>
            <a:ext cx="10621703" cy="707886"/>
          </a:xfrm>
          <a:prstGeom prst="rect">
            <a:avLst/>
          </a:prstGeom>
        </p:spPr>
        <p:txBody>
          <a:bodyPr wrap="square">
            <a:spAutoFit/>
          </a:bodyPr>
          <a:lstStyle/>
          <a:p>
            <a:pPr indent="450215" algn="just">
              <a:spcAft>
                <a:spcPts val="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Параметрическое умножение частоты диодах с нелинейной ёмкостью (ДНЕ).</a:t>
            </a:r>
            <a:r>
              <a:rPr lang="ru-RU" sz="2000" dirty="0">
                <a:latin typeface="Times New Roman" panose="02020603050405020304" pitchFamily="18" charset="0"/>
                <a:ea typeface="Times New Roman" panose="02020603050405020304" pitchFamily="18" charset="0"/>
              </a:rPr>
              <a:t> ДНЕ обладают нелинейной ёмкостью двух типов: барьерной и диффузионной.</a:t>
            </a:r>
            <a:r>
              <a:rPr lang="ru-RU" sz="2000" dirty="0">
                <a:latin typeface="Times New Roman" panose="02020603050405020304" pitchFamily="18" charset="0"/>
                <a:ea typeface="Calibri" panose="020F0502020204030204" pitchFamily="34" charset="0"/>
                <a:cs typeface="Times New Roman" panose="02020603050405020304" pitchFamily="18" charset="0"/>
              </a:rPr>
              <a:t> </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617" y="1732019"/>
            <a:ext cx="4561905" cy="2514286"/>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450" y="1732019"/>
            <a:ext cx="2484758" cy="2521120"/>
          </a:xfrm>
          <a:prstGeom prst="rect">
            <a:avLst/>
          </a:prstGeom>
        </p:spPr>
      </p:pic>
      <p:pic>
        <p:nvPicPr>
          <p:cNvPr id="12" name="Рисунок 11"/>
          <p:cNvPicPr>
            <a:picLocks noChangeAspect="1"/>
          </p:cNvPicPr>
          <p:nvPr/>
        </p:nvPicPr>
        <p:blipFill>
          <a:blip r:embed="rId4"/>
          <a:stretch>
            <a:fillRect/>
          </a:stretch>
        </p:blipFill>
        <p:spPr>
          <a:xfrm>
            <a:off x="9417135" y="1732019"/>
            <a:ext cx="1685465" cy="988032"/>
          </a:xfrm>
          <a:prstGeom prst="rect">
            <a:avLst/>
          </a:prstGeom>
        </p:spPr>
      </p:pic>
      <p:sp>
        <p:nvSpPr>
          <p:cNvPr id="15" name="Прямоугольник 14"/>
          <p:cNvSpPr/>
          <p:nvPr/>
        </p:nvSpPr>
        <p:spPr>
          <a:xfrm>
            <a:off x="1070599" y="4253139"/>
            <a:ext cx="4577848" cy="400110"/>
          </a:xfrm>
          <a:prstGeom prst="rect">
            <a:avLst/>
          </a:prstGeom>
        </p:spPr>
        <p:txBody>
          <a:bodyPr wrap="square">
            <a:spAutoFit/>
          </a:bodyPr>
          <a:lstStyle/>
          <a:p>
            <a:pPr indent="450215" algn="just">
              <a:spcAft>
                <a:spcPts val="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Отличие варикапа от </a:t>
            </a:r>
            <a:r>
              <a:rPr lang="ru-RU" sz="2000" dirty="0" err="1">
                <a:latin typeface="Times New Roman" panose="02020603050405020304" pitchFamily="18" charset="0"/>
                <a:ea typeface="Calibri" panose="020F0502020204030204" pitchFamily="34" charset="0"/>
                <a:cs typeface="Times New Roman" panose="02020603050405020304" pitchFamily="18" charset="0"/>
              </a:rPr>
              <a:t>варактора</a:t>
            </a:r>
            <a:r>
              <a:rPr lang="ru-RU" sz="2000" dirty="0">
                <a:latin typeface="Times New Roman" panose="02020603050405020304" pitchFamily="18" charset="0"/>
                <a:ea typeface="Calibri" panose="020F0502020204030204" pitchFamily="34" charset="0"/>
                <a:cs typeface="Times New Roman" panose="02020603050405020304" pitchFamily="18" charset="0"/>
              </a:rPr>
              <a:t>? </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 name="Рисунок 16"/>
          <p:cNvPicPr>
            <a:picLocks noChangeAspect="1"/>
          </p:cNvPicPr>
          <p:nvPr/>
        </p:nvPicPr>
        <p:blipFill>
          <a:blip r:embed="rId5"/>
          <a:stretch>
            <a:fillRect/>
          </a:stretch>
        </p:blipFill>
        <p:spPr>
          <a:xfrm>
            <a:off x="5648447" y="4560650"/>
            <a:ext cx="5977708" cy="1851723"/>
          </a:xfrm>
          <a:prstGeom prst="rect">
            <a:avLst/>
          </a:prstGeom>
        </p:spPr>
      </p:pic>
    </p:spTree>
    <p:extLst>
      <p:ext uri="{BB962C8B-B14F-4D97-AF65-F5344CB8AC3E}">
        <p14:creationId xmlns:p14="http://schemas.microsoft.com/office/powerpoint/2010/main" val="1049342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6211" y="372554"/>
            <a:ext cx="10621703" cy="3785652"/>
          </a:xfrm>
          <a:prstGeom prst="rect">
            <a:avLst/>
          </a:prstGeom>
        </p:spPr>
        <p:txBody>
          <a:bodyPr wrap="square">
            <a:spAutoFit/>
          </a:bodyPr>
          <a:lstStyle/>
          <a:p>
            <a:pPr indent="450215" algn="just">
              <a:spcAft>
                <a:spcPts val="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Параметрическое умножение частоты в транзисторном генераторе возможно за счёт нелинейного характера ёмкости перехода коллектор-база. Такое умножение осуществляется с большим КПД, поэтому параметрические транзисторные УЧ обеспечивают заметно большее значение выходной мощности, нежели УЧ с отсечкой коллекторного тока. Часто мощность n-й гармоники оказывается почти такой же, как мощность основной гармоники при работе транзистора в режиме усиления. Использование параметрического эффекта в транзисторах для умножения частоты позволяет заметно расширить диапазон рабочих частот этого класса приборов.</a:t>
            </a:r>
          </a:p>
          <a:p>
            <a:pPr indent="450215" algn="just">
              <a:spcAft>
                <a:spcPts val="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На рис. представлена обобщенная структурная схема параметрического умножителя частоты на транзисторе. В такой схеме транзистор непосредственно используется только как усилитель мощности входного сигнала, а умножение частоты осуществляется за счет нелинейного характера емкости коллектор-база.</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Рисунок 5"/>
          <p:cNvPicPr>
            <a:picLocks noChangeAspect="1"/>
          </p:cNvPicPr>
          <p:nvPr/>
        </p:nvPicPr>
        <p:blipFill>
          <a:blip r:embed="rId2"/>
          <a:stretch>
            <a:fillRect/>
          </a:stretch>
        </p:blipFill>
        <p:spPr>
          <a:xfrm>
            <a:off x="2702677" y="4158206"/>
            <a:ext cx="6728769" cy="2315365"/>
          </a:xfrm>
          <a:prstGeom prst="rect">
            <a:avLst/>
          </a:prstGeom>
        </p:spPr>
      </p:pic>
    </p:spTree>
    <p:extLst>
      <p:ext uri="{BB962C8B-B14F-4D97-AF65-F5344CB8AC3E}">
        <p14:creationId xmlns:p14="http://schemas.microsoft.com/office/powerpoint/2010/main" val="219250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952982" y="719794"/>
            <a:ext cx="10274460" cy="4401205"/>
          </a:xfrm>
          <a:prstGeom prst="rect">
            <a:avLst/>
          </a:prstGeom>
        </p:spPr>
        <p:txBody>
          <a:bodyPr wrap="square">
            <a:spAutoFit/>
          </a:bodyPr>
          <a:lstStyle/>
          <a:p>
            <a:pPr indent="450215" algn="just">
              <a:spcAft>
                <a:spcPts val="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Недостатки активных УЧ:</a:t>
            </a:r>
          </a:p>
          <a:p>
            <a:pPr indent="450215" algn="just">
              <a:spcAft>
                <a:spcPts val="0"/>
              </a:spcAft>
            </a:pPr>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0"/>
              </a:spcAft>
              <a:buFontTx/>
              <a:buChar char="-"/>
            </a:pPr>
            <a:r>
              <a:rPr lang="ru-RU" sz="2000" dirty="0">
                <a:latin typeface="Times New Roman" panose="02020603050405020304" pitchFamily="18" charset="0"/>
                <a:ea typeface="Calibri" panose="020F0502020204030204" pitchFamily="34" charset="0"/>
                <a:cs typeface="Times New Roman" panose="02020603050405020304" pitchFamily="18" charset="0"/>
              </a:rPr>
              <a:t>Необходимость принятия мер по обеспечению устойчивости работы во всех условиях эксплуатации. Если требуется несколько УЧ, то в многокаскадных передатчиках для повышения их устойчивости УЧ используют развязывающие устройства (вентили, аттенюаторы) совместно с усилителями.</a:t>
            </a:r>
          </a:p>
          <a:p>
            <a:pPr marL="342900" indent="-342900" algn="just">
              <a:spcAft>
                <a:spcPts val="0"/>
              </a:spcAft>
              <a:buFontTx/>
              <a:buChar char="-"/>
            </a:pPr>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0"/>
              </a:spcAft>
              <a:buFontTx/>
              <a:buChar char="-"/>
            </a:pPr>
            <a:r>
              <a:rPr lang="ru-RU" sz="2000" dirty="0">
                <a:latin typeface="Times New Roman" panose="02020603050405020304" pitchFamily="18" charset="0"/>
                <a:ea typeface="Calibri" panose="020F0502020204030204" pitchFamily="34" charset="0"/>
                <a:cs typeface="Times New Roman" panose="02020603050405020304" pitchFamily="18" charset="0"/>
              </a:rPr>
              <a:t>достаточно высокий уровень вносимых фазовых шумов, связанный как с потерями в межкаскадных цепях повышения устойчивости УЧ, так и с собственными шумами активных элементов. Исследования показывают, что шумы транзисторных умножителей существенно превышают шумы, вносимые диодными умножителями частоты.</a:t>
            </a:r>
          </a:p>
          <a:p>
            <a:pPr marL="342900" indent="-342900" algn="just">
              <a:spcAft>
                <a:spcPts val="0"/>
              </a:spcAft>
              <a:buFontTx/>
              <a:buChar char="-"/>
            </a:pPr>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0"/>
              </a:spcAft>
              <a:buFontTx/>
              <a:buChar char="-"/>
            </a:pPr>
            <a:r>
              <a:rPr lang="ru-RU" sz="2000" dirty="0">
                <a:latin typeface="Times New Roman" panose="02020603050405020304" pitchFamily="18" charset="0"/>
                <a:ea typeface="Calibri" panose="020F0502020204030204" pitchFamily="34" charset="0"/>
                <a:cs typeface="Times New Roman" panose="02020603050405020304" pitchFamily="18" charset="0"/>
              </a:rPr>
              <a:t>трудность стабилизации режимов активного элемента в широком диапазоне температур при увеличении коэффициента умножения в связи с малым значением угла отсечки.</a:t>
            </a:r>
          </a:p>
        </p:txBody>
      </p:sp>
    </p:spTree>
    <p:extLst>
      <p:ext uri="{BB962C8B-B14F-4D97-AF65-F5344CB8AC3E}">
        <p14:creationId xmlns:p14="http://schemas.microsoft.com/office/powerpoint/2010/main" val="227496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941407" y="530632"/>
            <a:ext cx="10286036" cy="2862322"/>
          </a:xfrm>
          <a:prstGeom prst="rect">
            <a:avLst/>
          </a:prstGeom>
        </p:spPr>
        <p:txBody>
          <a:bodyPr wrap="square">
            <a:spAutoFit/>
          </a:bodyPr>
          <a:lstStyle/>
          <a:p>
            <a:pPr indent="457200" algn="just"/>
            <a:r>
              <a:rPr lang="ru-RU" sz="2000" dirty="0">
                <a:latin typeface="Times New Roman" panose="02020603050405020304" pitchFamily="18" charset="0"/>
                <a:ea typeface="Calibri" panose="020F0502020204030204" pitchFamily="34" charset="0"/>
                <a:cs typeface="Times New Roman" panose="02020603050405020304" pitchFamily="18" charset="0"/>
              </a:rPr>
              <a:t>Пассивные умножители частоты выполняются на диодах различных типов – диодах </a:t>
            </a:r>
            <a:r>
              <a:rPr lang="ru-RU" sz="2000" dirty="0" err="1">
                <a:latin typeface="Times New Roman" panose="02020603050405020304" pitchFamily="18" charset="0"/>
                <a:ea typeface="Calibri" panose="020F0502020204030204" pitchFamily="34" charset="0"/>
                <a:cs typeface="Times New Roman" panose="02020603050405020304" pitchFamily="18" charset="0"/>
              </a:rPr>
              <a:t>Шоттки</a:t>
            </a:r>
            <a:r>
              <a:rPr lang="ru-RU"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dirty="0" err="1">
                <a:latin typeface="Times New Roman" panose="02020603050405020304" pitchFamily="18" charset="0"/>
                <a:ea typeface="Calibri" panose="020F0502020204030204" pitchFamily="34" charset="0"/>
                <a:cs typeface="Times New Roman" panose="02020603050405020304" pitchFamily="18" charset="0"/>
              </a:rPr>
              <a:t>варакторных</a:t>
            </a:r>
            <a:r>
              <a:rPr lang="ru-RU" sz="2000" dirty="0">
                <a:latin typeface="Times New Roman" panose="02020603050405020304" pitchFamily="18" charset="0"/>
                <a:ea typeface="Calibri" panose="020F0502020204030204" pitchFamily="34" charset="0"/>
                <a:cs typeface="Times New Roman" panose="02020603050405020304" pitchFamily="18" charset="0"/>
              </a:rPr>
              <a:t> диодах, диодах с накоплением заряда (ДНЗ) или </a:t>
            </a:r>
            <a:r>
              <a:rPr lang="en-US" sz="2000" dirty="0">
                <a:latin typeface="Times New Roman" panose="02020603050405020304" pitchFamily="18" charset="0"/>
                <a:ea typeface="Calibri" panose="020F0502020204030204" pitchFamily="34" charset="0"/>
                <a:cs typeface="Times New Roman" panose="02020603050405020304" pitchFamily="18" charset="0"/>
              </a:rPr>
              <a:t>Step recovery diodes</a:t>
            </a:r>
            <a:r>
              <a:rPr lang="ru-RU"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SRD</a:t>
            </a:r>
            <a:r>
              <a:rPr lang="ru-RU" sz="2000" dirty="0">
                <a:latin typeface="Times New Roman" panose="02020603050405020304" pitchFamily="18" charset="0"/>
                <a:ea typeface="Calibri" panose="020F0502020204030204" pitchFamily="34" charset="0"/>
                <a:cs typeface="Times New Roman" panose="02020603050405020304" pitchFamily="18" charset="0"/>
              </a:rPr>
              <a:t>) в зарубежной классификации. </a:t>
            </a:r>
          </a:p>
          <a:p>
            <a:pPr indent="457200" algn="just"/>
            <a:r>
              <a:rPr lang="ru-RU" sz="2000" dirty="0" err="1">
                <a:latin typeface="Times New Roman" panose="02020603050405020304" pitchFamily="18" charset="0"/>
                <a:ea typeface="Calibri" panose="020F0502020204030204" pitchFamily="34" charset="0"/>
                <a:cs typeface="Times New Roman" panose="02020603050405020304" pitchFamily="18" charset="0"/>
              </a:rPr>
              <a:t>Варактроные</a:t>
            </a:r>
            <a:r>
              <a:rPr lang="ru-RU" sz="2000" dirty="0">
                <a:latin typeface="Times New Roman" panose="02020603050405020304" pitchFamily="18" charset="0"/>
                <a:ea typeface="Calibri" panose="020F0502020204030204" pitchFamily="34" charset="0"/>
                <a:cs typeface="Times New Roman" panose="02020603050405020304" pitchFamily="18" charset="0"/>
              </a:rPr>
              <a:t> диоды позволяют получить высокие коэффициенте умножения (более 2-3), однако обладают малым КПД при заметной температурной нестабильностью характеристик. </a:t>
            </a:r>
          </a:p>
          <a:p>
            <a:pPr indent="457200"/>
            <a:r>
              <a:rPr lang="ru-RU" sz="2000" dirty="0">
                <a:latin typeface="Times New Roman" panose="02020603050405020304" pitchFamily="18" charset="0"/>
                <a:ea typeface="Calibri" panose="020F0502020204030204" pitchFamily="34" charset="0"/>
                <a:cs typeface="Times New Roman" panose="02020603050405020304" pitchFamily="18" charset="0"/>
              </a:rPr>
              <a:t>Умножители на диодах </a:t>
            </a:r>
            <a:r>
              <a:rPr lang="ru-RU" sz="2000" dirty="0" err="1">
                <a:latin typeface="Times New Roman" panose="02020603050405020304" pitchFamily="18" charset="0"/>
                <a:ea typeface="Calibri" panose="020F0502020204030204" pitchFamily="34" charset="0"/>
                <a:cs typeface="Times New Roman" panose="02020603050405020304" pitchFamily="18" charset="0"/>
              </a:rPr>
              <a:t>Шоттки</a:t>
            </a:r>
            <a:r>
              <a:rPr lang="ru-RU" sz="2000" dirty="0">
                <a:latin typeface="Times New Roman" panose="02020603050405020304" pitchFamily="18" charset="0"/>
                <a:ea typeface="Calibri" panose="020F0502020204030204" pitchFamily="34" charset="0"/>
                <a:cs typeface="Times New Roman" panose="02020603050405020304" pitchFamily="18" charset="0"/>
              </a:rPr>
              <a:t> используют в нерезонансных умножителях частоты при достаточно малых коэффициентах умножения (2-5). Их преимуществом являются весьма низкие вносимые фазовые шумы при достаточно высоком уровне мощности полезной гармоники. </a:t>
            </a:r>
            <a:endParaRPr lang="ru-RU" sz="2000" dirty="0">
              <a:latin typeface="Times New Roman" panose="02020603050405020304" pitchFamily="18" charset="0"/>
              <a:cs typeface="Times New Roman" panose="02020603050405020304" pitchFamily="18" charset="0"/>
            </a:endParaRPr>
          </a:p>
        </p:txBody>
      </p:sp>
      <p:pic>
        <p:nvPicPr>
          <p:cNvPr id="7" name="Рисунок 6"/>
          <p:cNvPicPr>
            <a:picLocks noChangeAspect="1"/>
          </p:cNvPicPr>
          <p:nvPr/>
        </p:nvPicPr>
        <p:blipFill>
          <a:blip r:embed="rId2"/>
          <a:stretch>
            <a:fillRect/>
          </a:stretch>
        </p:blipFill>
        <p:spPr>
          <a:xfrm>
            <a:off x="941406" y="3757101"/>
            <a:ext cx="5899231" cy="2325395"/>
          </a:xfrm>
          <a:prstGeom prst="rect">
            <a:avLst/>
          </a:prstGeom>
        </p:spPr>
      </p:pic>
      <p:pic>
        <p:nvPicPr>
          <p:cNvPr id="8" name="Рисунок 7"/>
          <p:cNvPicPr>
            <a:picLocks noChangeAspect="1"/>
          </p:cNvPicPr>
          <p:nvPr/>
        </p:nvPicPr>
        <p:blipFill>
          <a:blip r:embed="rId3"/>
          <a:stretch>
            <a:fillRect/>
          </a:stretch>
        </p:blipFill>
        <p:spPr>
          <a:xfrm>
            <a:off x="7141579" y="4049359"/>
            <a:ext cx="4256469" cy="2033137"/>
          </a:xfrm>
          <a:prstGeom prst="rect">
            <a:avLst/>
          </a:prstGeom>
        </p:spPr>
      </p:pic>
      <p:pic>
        <p:nvPicPr>
          <p:cNvPr id="2" name="Рисунок 1"/>
          <p:cNvPicPr>
            <a:picLocks noChangeAspect="1"/>
          </p:cNvPicPr>
          <p:nvPr/>
        </p:nvPicPr>
        <p:blipFill>
          <a:blip r:embed="rId4"/>
          <a:stretch>
            <a:fillRect/>
          </a:stretch>
        </p:blipFill>
        <p:spPr>
          <a:xfrm>
            <a:off x="5674437" y="3008982"/>
            <a:ext cx="2332400" cy="1424349"/>
          </a:xfrm>
          <a:prstGeom prst="rect">
            <a:avLst/>
          </a:prstGeom>
        </p:spPr>
      </p:pic>
    </p:spTree>
    <p:extLst>
      <p:ext uri="{BB962C8B-B14F-4D97-AF65-F5344CB8AC3E}">
        <p14:creationId xmlns:p14="http://schemas.microsoft.com/office/powerpoint/2010/main" val="2887126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2191519" y="1498610"/>
            <a:ext cx="7855260" cy="4776459"/>
          </a:xfrm>
          <a:prstGeom prst="rect">
            <a:avLst/>
          </a:prstGeom>
        </p:spPr>
      </p:pic>
      <p:sp>
        <p:nvSpPr>
          <p:cNvPr id="5" name="Прямоугольник 4"/>
          <p:cNvSpPr/>
          <p:nvPr/>
        </p:nvSpPr>
        <p:spPr>
          <a:xfrm>
            <a:off x="5403441" y="769405"/>
            <a:ext cx="2715808"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Умножитель частоты на 2</a:t>
            </a:r>
            <a:endParaRPr lang="ru-RU" dirty="0"/>
          </a:p>
        </p:txBody>
      </p:sp>
    </p:spTree>
    <p:extLst>
      <p:ext uri="{BB962C8B-B14F-4D97-AF65-F5344CB8AC3E}">
        <p14:creationId xmlns:p14="http://schemas.microsoft.com/office/powerpoint/2010/main" val="1288875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717629" y="904902"/>
            <a:ext cx="10678301" cy="4341608"/>
          </a:xfrm>
          <a:prstGeom prst="rect">
            <a:avLst/>
          </a:prstGeom>
        </p:spPr>
      </p:pic>
    </p:spTree>
    <p:extLst>
      <p:ext uri="{BB962C8B-B14F-4D97-AF65-F5344CB8AC3E}">
        <p14:creationId xmlns:p14="http://schemas.microsoft.com/office/powerpoint/2010/main" val="378568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4961366" y="769405"/>
            <a:ext cx="2715808"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Умножитель частоты на 3</a:t>
            </a:r>
            <a:endParaRPr lang="ru-RU" dirty="0"/>
          </a:p>
        </p:txBody>
      </p:sp>
      <p:pic>
        <p:nvPicPr>
          <p:cNvPr id="3" name="Рисунок 2"/>
          <p:cNvPicPr>
            <a:picLocks noChangeAspect="1"/>
          </p:cNvPicPr>
          <p:nvPr/>
        </p:nvPicPr>
        <p:blipFill>
          <a:blip r:embed="rId2"/>
          <a:stretch>
            <a:fillRect/>
          </a:stretch>
        </p:blipFill>
        <p:spPr>
          <a:xfrm>
            <a:off x="2129796" y="1384635"/>
            <a:ext cx="8378948" cy="5473365"/>
          </a:xfrm>
          <a:prstGeom prst="rect">
            <a:avLst/>
          </a:prstGeom>
        </p:spPr>
      </p:pic>
    </p:spTree>
    <p:extLst>
      <p:ext uri="{BB962C8B-B14F-4D97-AF65-F5344CB8AC3E}">
        <p14:creationId xmlns:p14="http://schemas.microsoft.com/office/powerpoint/2010/main" val="2841531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627454" y="1389599"/>
            <a:ext cx="7175288" cy="4735903"/>
          </a:xfrm>
          <a:prstGeom prst="rect">
            <a:avLst/>
          </a:prstGeom>
        </p:spPr>
      </p:pic>
      <p:sp>
        <p:nvSpPr>
          <p:cNvPr id="3" name="Прямоугольник 2"/>
          <p:cNvSpPr/>
          <p:nvPr/>
        </p:nvSpPr>
        <p:spPr>
          <a:xfrm>
            <a:off x="4857194" y="630508"/>
            <a:ext cx="2715808"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Умножитель частоты на 4</a:t>
            </a:r>
            <a:endParaRPr lang="ru-RU" dirty="0"/>
          </a:p>
        </p:txBody>
      </p:sp>
    </p:spTree>
    <p:extLst>
      <p:ext uri="{BB962C8B-B14F-4D97-AF65-F5344CB8AC3E}">
        <p14:creationId xmlns:p14="http://schemas.microsoft.com/office/powerpoint/2010/main" val="463730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4949792" y="757830"/>
            <a:ext cx="2715808"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Умножитель частоты на 5</a:t>
            </a:r>
            <a:endParaRPr lang="ru-RU" dirty="0"/>
          </a:p>
        </p:txBody>
      </p:sp>
      <p:pic>
        <p:nvPicPr>
          <p:cNvPr id="4" name="Рисунок 3"/>
          <p:cNvPicPr>
            <a:picLocks noChangeAspect="1"/>
          </p:cNvPicPr>
          <p:nvPr/>
        </p:nvPicPr>
        <p:blipFill>
          <a:blip r:embed="rId2"/>
          <a:stretch>
            <a:fillRect/>
          </a:stretch>
        </p:blipFill>
        <p:spPr>
          <a:xfrm>
            <a:off x="2272207" y="1330036"/>
            <a:ext cx="8070978" cy="4986027"/>
          </a:xfrm>
          <a:prstGeom prst="rect">
            <a:avLst/>
          </a:prstGeom>
        </p:spPr>
      </p:pic>
    </p:spTree>
    <p:extLst>
      <p:ext uri="{BB962C8B-B14F-4D97-AF65-F5344CB8AC3E}">
        <p14:creationId xmlns:p14="http://schemas.microsoft.com/office/powerpoint/2010/main" val="1690449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pascall120_100cor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46" y="247830"/>
            <a:ext cx="4417168" cy="3317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879" y="3290104"/>
            <a:ext cx="4649164" cy="3486873"/>
          </a:xfrm>
          <a:prstGeom prst="rect">
            <a:avLst/>
          </a:prstGeom>
        </p:spPr>
      </p:pic>
      <p:pic>
        <p:nvPicPr>
          <p:cNvPr id="1026" name="Picture 2" descr="240_pascall_6dBatt_ddbmixer_nifi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3122" y="247830"/>
            <a:ext cx="48958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Прямоугольник 4"/>
          <p:cNvSpPr/>
          <p:nvPr/>
        </p:nvSpPr>
        <p:spPr>
          <a:xfrm>
            <a:off x="5023814" y="618933"/>
            <a:ext cx="415498"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×1</a:t>
            </a:r>
            <a:endParaRPr lang="ru-RU" dirty="0"/>
          </a:p>
        </p:txBody>
      </p:sp>
      <p:sp>
        <p:nvSpPr>
          <p:cNvPr id="6" name="Прямоугольник 5"/>
          <p:cNvSpPr/>
          <p:nvPr/>
        </p:nvSpPr>
        <p:spPr>
          <a:xfrm>
            <a:off x="10186123" y="3924480"/>
            <a:ext cx="415498"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×2</a:t>
            </a:r>
            <a:endParaRPr lang="ru-RU" dirty="0"/>
          </a:p>
        </p:txBody>
      </p:sp>
      <p:sp>
        <p:nvSpPr>
          <p:cNvPr id="7" name="Прямоугольник 6"/>
          <p:cNvSpPr/>
          <p:nvPr/>
        </p:nvSpPr>
        <p:spPr>
          <a:xfrm>
            <a:off x="7265043" y="5856987"/>
            <a:ext cx="415498"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×3</a:t>
            </a:r>
            <a:endParaRPr lang="ru-RU" dirty="0"/>
          </a:p>
        </p:txBody>
      </p:sp>
    </p:spTree>
    <p:extLst>
      <p:ext uri="{BB962C8B-B14F-4D97-AF65-F5344CB8AC3E}">
        <p14:creationId xmlns:p14="http://schemas.microsoft.com/office/powerpoint/2010/main" val="3594321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767786" y="3544067"/>
            <a:ext cx="10783747" cy="707886"/>
          </a:xfrm>
          <a:prstGeom prst="rect">
            <a:avLst/>
          </a:prstGeom>
        </p:spPr>
        <p:txBody>
          <a:bodyPr wrap="square">
            <a:spAutoFit/>
          </a:bodyPr>
          <a:lstStyle/>
          <a:p>
            <a:pPr lvl="0" indent="457200"/>
            <a:r>
              <a:rPr lang="ru-RU" sz="20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Если требуются высокие коэффициенты умножения, можно использовать каскадное включение умножителей, как показано на рисунке</a:t>
            </a:r>
            <a:endParaRPr lang="ru-RU" sz="2000" dirty="0">
              <a:solidFill>
                <a:prstClr val="black"/>
              </a:solidFill>
              <a:latin typeface="Times New Roman" panose="02020603050405020304" pitchFamily="18" charset="0"/>
              <a:cs typeface="Times New Roman" panose="02020603050405020304" pitchFamily="18" charset="0"/>
            </a:endParaRPr>
          </a:p>
        </p:txBody>
      </p:sp>
      <p:sp>
        <p:nvSpPr>
          <p:cNvPr id="202" name="Прямоугольник 201"/>
          <p:cNvSpPr/>
          <p:nvPr/>
        </p:nvSpPr>
        <p:spPr>
          <a:xfrm>
            <a:off x="767786" y="5698887"/>
            <a:ext cx="10783747" cy="707886"/>
          </a:xfrm>
          <a:prstGeom prst="rect">
            <a:avLst/>
          </a:prstGeom>
        </p:spPr>
        <p:txBody>
          <a:bodyPr wrap="square">
            <a:spAutoFit/>
          </a:bodyPr>
          <a:lstStyle/>
          <a:p>
            <a:pPr lvl="0" indent="457200"/>
            <a:r>
              <a:rPr lang="ru-RU" sz="20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При такой схеме получить произвольные коэффициенты умножения (например </a:t>
            </a:r>
            <a:r>
              <a:rPr lang="en-US" sz="2000" i="1" dirty="0">
                <a:latin typeface="Times New Roman" panose="02020603050405020304" pitchFamily="18" charset="0"/>
                <a:ea typeface="Times New Roman" panose="02020603050405020304" pitchFamily="18" charset="0"/>
              </a:rPr>
              <a:t>K</a:t>
            </a:r>
            <a:r>
              <a:rPr lang="en-US" sz="2000" baseline="-25000" dirty="0">
                <a:latin typeface="Times New Roman" panose="02020603050405020304" pitchFamily="18" charset="0"/>
                <a:ea typeface="Times New Roman" panose="02020603050405020304" pitchFamily="18" charset="0"/>
              </a:rPr>
              <a:t>Σ </a:t>
            </a:r>
            <a:r>
              <a:rPr lang="en-US" sz="2000" dirty="0">
                <a:latin typeface="Times New Roman" panose="02020603050405020304" pitchFamily="18" charset="0"/>
                <a:ea typeface="Times New Roman" panose="02020603050405020304" pitchFamily="18" charset="0"/>
              </a:rPr>
              <a:t>=</a:t>
            </a:r>
            <a:r>
              <a:rPr lang="ru-RU" sz="2000" dirty="0">
                <a:latin typeface="Times New Roman" panose="02020603050405020304" pitchFamily="18" charset="0"/>
                <a:ea typeface="Times New Roman" panose="02020603050405020304" pitchFamily="18" charset="0"/>
              </a:rPr>
              <a:t>13) не представляется возможным</a:t>
            </a:r>
            <a:r>
              <a:rPr lang="ru-RU" sz="20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a:t>
            </a:r>
            <a:endParaRPr lang="ru-RU" sz="2000" dirty="0">
              <a:solidFill>
                <a:prstClr val="black"/>
              </a:solidFill>
              <a:latin typeface="Times New Roman" panose="02020603050405020304" pitchFamily="18" charset="0"/>
              <a:cs typeface="Times New Roman" panose="02020603050405020304" pitchFamily="18" charset="0"/>
            </a:endParaRPr>
          </a:p>
        </p:txBody>
      </p:sp>
      <p:pic>
        <p:nvPicPr>
          <p:cNvPr id="269" name="Рисунок 268"/>
          <p:cNvPicPr>
            <a:picLocks noChangeAspect="1"/>
          </p:cNvPicPr>
          <p:nvPr/>
        </p:nvPicPr>
        <p:blipFill>
          <a:blip r:embed="rId2"/>
          <a:stretch>
            <a:fillRect/>
          </a:stretch>
        </p:blipFill>
        <p:spPr>
          <a:xfrm>
            <a:off x="1726346" y="4422024"/>
            <a:ext cx="8866626" cy="1106791"/>
          </a:xfrm>
          <a:prstGeom prst="rect">
            <a:avLst/>
          </a:prstGeom>
        </p:spPr>
      </p:pic>
      <p:sp>
        <p:nvSpPr>
          <p:cNvPr id="271" name="Прямоугольник 270"/>
          <p:cNvSpPr/>
          <p:nvPr/>
        </p:nvSpPr>
        <p:spPr>
          <a:xfrm>
            <a:off x="767786" y="693702"/>
            <a:ext cx="10783746" cy="2246769"/>
          </a:xfrm>
          <a:prstGeom prst="rect">
            <a:avLst/>
          </a:prstGeom>
        </p:spPr>
        <p:txBody>
          <a:bodyPr wrap="square">
            <a:spAutoFit/>
          </a:bodyPr>
          <a:lstStyle/>
          <a:p>
            <a:pPr indent="450215" algn="just">
              <a:spcAft>
                <a:spcPts val="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Диодные умножители с повышенной входной мощностью позволяют получить шумы значительно меньшие чем шумы низкоуровневых умножителей. Это относится как к </a:t>
            </a:r>
            <a:r>
              <a:rPr lang="ru-RU" sz="2000" dirty="0" err="1">
                <a:latin typeface="Times New Roman" panose="02020603050405020304" pitchFamily="18" charset="0"/>
                <a:ea typeface="Calibri" panose="020F0502020204030204" pitchFamily="34" charset="0"/>
                <a:cs typeface="Times New Roman" panose="02020603050405020304" pitchFamily="18" charset="0"/>
              </a:rPr>
              <a:t>фликкерным</a:t>
            </a:r>
            <a:r>
              <a:rPr lang="ru-RU" sz="2000" dirty="0">
                <a:latin typeface="Times New Roman" panose="02020603050405020304" pitchFamily="18" charset="0"/>
                <a:ea typeface="Calibri" panose="020F0502020204030204" pitchFamily="34" charset="0"/>
                <a:cs typeface="Times New Roman" panose="02020603050405020304" pitchFamily="18" charset="0"/>
              </a:rPr>
              <a:t> шумам (шумам типа 1/</a:t>
            </a:r>
            <a:r>
              <a:rPr lang="en-US" sz="2000" i="1" dirty="0">
                <a:latin typeface="Times New Roman" panose="02020603050405020304" pitchFamily="18" charset="0"/>
                <a:ea typeface="Calibri" panose="020F0502020204030204" pitchFamily="34" charset="0"/>
                <a:cs typeface="Times New Roman" panose="02020603050405020304" pitchFamily="18" charset="0"/>
              </a:rPr>
              <a:t>f</a:t>
            </a:r>
            <a:r>
              <a:rPr lang="ru-RU" sz="2000" dirty="0">
                <a:latin typeface="Times New Roman" panose="02020603050405020304" pitchFamily="18" charset="0"/>
                <a:ea typeface="Calibri" panose="020F0502020204030204" pitchFamily="34" charset="0"/>
                <a:cs typeface="Times New Roman" panose="02020603050405020304" pitchFamily="18" charset="0"/>
              </a:rPr>
              <a:t>) так и к естественным шумам. Данный факт в дальнейшем следует учитывать при выборе умножителя для вновь разрабатываемых синтезаторов частот и сигналов.</a:t>
            </a:r>
          </a:p>
          <a:p>
            <a:pPr indent="450215" algn="just">
              <a:spcAft>
                <a:spcPts val="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Заметим, что в реальных условиях заметить преимущество умножителей повышенной мощности затруднительно, так как их шумы теряются на фоне шумов опорного генератора. </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296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75190" y="439838"/>
            <a:ext cx="6096000" cy="4401205"/>
          </a:xfrm>
          <a:prstGeom prst="rect">
            <a:avLst/>
          </a:prstGeom>
        </p:spPr>
        <p:txBody>
          <a:bodyPr>
            <a:spAutoFit/>
          </a:bodyPr>
          <a:lstStyle/>
          <a:p>
            <a:r>
              <a:rPr lang="ru-RU" sz="2000" dirty="0">
                <a:latin typeface="Times New Roman" panose="02020603050405020304" pitchFamily="18" charset="0"/>
                <a:ea typeface="Calibri" panose="020F0502020204030204" pitchFamily="34" charset="0"/>
              </a:rPr>
              <a:t>Диоды с накоплением заряда являются одними из наиболее распространенных приборов, на основе которых разрабатываются генераторы сверхкоротких импульсных сигналов [1.10]. При восстановлении запирающих свойств диода происходит обрыв цепи, в которой он находится. При этом на выходе генератора формируется </a:t>
            </a:r>
            <a:r>
              <a:rPr lang="ru-RU" sz="2000" dirty="0" err="1">
                <a:latin typeface="Times New Roman" panose="02020603050405020304" pitchFamily="18" charset="0"/>
                <a:ea typeface="Calibri" panose="020F0502020204030204" pitchFamily="34" charset="0"/>
              </a:rPr>
              <a:t>субнаносекундный</a:t>
            </a:r>
            <a:r>
              <a:rPr lang="ru-RU" sz="2000" dirty="0">
                <a:latin typeface="Times New Roman" panose="02020603050405020304" pitchFamily="18" charset="0"/>
                <a:ea typeface="Calibri" panose="020F0502020204030204" pitchFamily="34" charset="0"/>
              </a:rPr>
              <a:t> импульс напряжения. Основные параметры этого импульса, а именно амплитуда и длительность, определяются номиналами компонентов схемы, характеристиками и режимом работы ДНЗ. Таким образом, изменяя параметры схемы, можно добиться наиболее подходящих характеристик импульсного сигнала для конкретной задачи. </a:t>
            </a:r>
            <a:endParaRPr lang="ru-RU" sz="2000" dirty="0"/>
          </a:p>
        </p:txBody>
      </p:sp>
      <p:pic>
        <p:nvPicPr>
          <p:cNvPr id="3" name="Рисунок 2"/>
          <p:cNvPicPr>
            <a:picLocks noChangeAspect="1"/>
          </p:cNvPicPr>
          <p:nvPr/>
        </p:nvPicPr>
        <p:blipFill>
          <a:blip r:embed="rId2"/>
          <a:stretch>
            <a:fillRect/>
          </a:stretch>
        </p:blipFill>
        <p:spPr>
          <a:xfrm>
            <a:off x="8045152" y="671331"/>
            <a:ext cx="3594157" cy="5979290"/>
          </a:xfrm>
          <a:prstGeom prst="rect">
            <a:avLst/>
          </a:prstGeom>
        </p:spPr>
      </p:pic>
      <p:pic>
        <p:nvPicPr>
          <p:cNvPr id="4" name="Рисунок 3"/>
          <p:cNvPicPr>
            <a:picLocks noChangeAspect="1"/>
          </p:cNvPicPr>
          <p:nvPr/>
        </p:nvPicPr>
        <p:blipFill>
          <a:blip r:embed="rId3"/>
          <a:stretch>
            <a:fillRect/>
          </a:stretch>
        </p:blipFill>
        <p:spPr>
          <a:xfrm>
            <a:off x="4560135" y="4710897"/>
            <a:ext cx="3140104" cy="1939724"/>
          </a:xfrm>
          <a:prstGeom prst="rect">
            <a:avLst/>
          </a:prstGeom>
        </p:spPr>
      </p:pic>
    </p:spTree>
    <p:extLst>
      <p:ext uri="{BB962C8B-B14F-4D97-AF65-F5344CB8AC3E}">
        <p14:creationId xmlns:p14="http://schemas.microsoft.com/office/powerpoint/2010/main" val="3829751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2"/>
          <a:stretch>
            <a:fillRect/>
          </a:stretch>
        </p:blipFill>
        <p:spPr>
          <a:xfrm>
            <a:off x="926457" y="640104"/>
            <a:ext cx="2514600" cy="1619250"/>
          </a:xfrm>
          <a:prstGeom prst="rect">
            <a:avLst/>
          </a:prstGeom>
        </p:spPr>
      </p:pic>
      <p:pic>
        <p:nvPicPr>
          <p:cNvPr id="5" name="Рисунок 4"/>
          <p:cNvPicPr/>
          <p:nvPr/>
        </p:nvPicPr>
        <p:blipFill>
          <a:blip r:embed="rId3"/>
          <a:stretch>
            <a:fillRect/>
          </a:stretch>
        </p:blipFill>
        <p:spPr>
          <a:xfrm>
            <a:off x="4213807" y="440319"/>
            <a:ext cx="5940425" cy="4286250"/>
          </a:xfrm>
          <a:prstGeom prst="rect">
            <a:avLst/>
          </a:prstGeom>
        </p:spPr>
      </p:pic>
      <p:pic>
        <p:nvPicPr>
          <p:cNvPr id="6" name="Рисунок 5"/>
          <p:cNvPicPr/>
          <p:nvPr/>
        </p:nvPicPr>
        <p:blipFill>
          <a:blip r:embed="rId4"/>
          <a:stretch>
            <a:fillRect/>
          </a:stretch>
        </p:blipFill>
        <p:spPr>
          <a:xfrm>
            <a:off x="628654" y="2583444"/>
            <a:ext cx="2971695" cy="3585861"/>
          </a:xfrm>
          <a:prstGeom prst="rect">
            <a:avLst/>
          </a:prstGeom>
        </p:spPr>
      </p:pic>
    </p:spTree>
    <p:extLst>
      <p:ext uri="{BB962C8B-B14F-4D97-AF65-F5344CB8AC3E}">
        <p14:creationId xmlns:p14="http://schemas.microsoft.com/office/powerpoint/2010/main" val="3997371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780991" y="525799"/>
            <a:ext cx="11411009" cy="2782963"/>
          </a:xfrm>
          <a:prstGeom prst="rect">
            <a:avLst/>
          </a:prstGeom>
        </p:spPr>
      </p:pic>
    </p:spTree>
    <p:extLst>
      <p:ext uri="{BB962C8B-B14F-4D97-AF65-F5344CB8AC3E}">
        <p14:creationId xmlns:p14="http://schemas.microsoft.com/office/powerpoint/2010/main" val="2681019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487392" y="171935"/>
            <a:ext cx="4951920" cy="3712532"/>
          </a:xfrm>
          <a:prstGeom prst="rect">
            <a:avLst/>
          </a:prstGeom>
        </p:spPr>
      </p:pic>
      <p:pic>
        <p:nvPicPr>
          <p:cNvPr id="5" name="Рисунок 4"/>
          <p:cNvPicPr>
            <a:picLocks noChangeAspect="1"/>
          </p:cNvPicPr>
          <p:nvPr/>
        </p:nvPicPr>
        <p:blipFill>
          <a:blip r:embed="rId3"/>
          <a:stretch>
            <a:fillRect/>
          </a:stretch>
        </p:blipFill>
        <p:spPr>
          <a:xfrm>
            <a:off x="6526141" y="171935"/>
            <a:ext cx="4951921" cy="3712532"/>
          </a:xfrm>
          <a:prstGeom prst="rect">
            <a:avLst/>
          </a:prstGeom>
        </p:spPr>
      </p:pic>
      <p:sp>
        <p:nvSpPr>
          <p:cNvPr id="6" name="Прямоугольник 5"/>
          <p:cNvSpPr/>
          <p:nvPr/>
        </p:nvSpPr>
        <p:spPr>
          <a:xfrm>
            <a:off x="5439312" y="930299"/>
            <a:ext cx="415498"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×6</a:t>
            </a:r>
            <a:endParaRPr lang="ru-RU" dirty="0"/>
          </a:p>
        </p:txBody>
      </p:sp>
      <p:sp>
        <p:nvSpPr>
          <p:cNvPr id="7" name="Прямоугольник 6"/>
          <p:cNvSpPr/>
          <p:nvPr/>
        </p:nvSpPr>
        <p:spPr>
          <a:xfrm>
            <a:off x="10862560" y="4104386"/>
            <a:ext cx="415498"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×7</a:t>
            </a:r>
            <a:endParaRPr lang="ru-RU" dirty="0"/>
          </a:p>
        </p:txBody>
      </p:sp>
      <p:sp>
        <p:nvSpPr>
          <p:cNvPr id="8" name="Прямоугольник 7"/>
          <p:cNvSpPr/>
          <p:nvPr/>
        </p:nvSpPr>
        <p:spPr>
          <a:xfrm>
            <a:off x="9400407" y="5912342"/>
            <a:ext cx="415498" cy="369332"/>
          </a:xfrm>
          <a:prstGeom prst="rect">
            <a:avLst/>
          </a:prstGeom>
        </p:spPr>
        <p:txBody>
          <a:bodyPr wrap="non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×8</a:t>
            </a:r>
            <a:endParaRPr lang="ru-RU" dirty="0"/>
          </a:p>
        </p:txBody>
      </p:sp>
      <p:pic>
        <p:nvPicPr>
          <p:cNvPr id="10" name="Рисунок 9"/>
          <p:cNvPicPr/>
          <p:nvPr/>
        </p:nvPicPr>
        <p:blipFill>
          <a:blip r:embed="rId4"/>
          <a:stretch>
            <a:fillRect/>
          </a:stretch>
        </p:blipFill>
        <p:spPr>
          <a:xfrm>
            <a:off x="4485783" y="2932179"/>
            <a:ext cx="4914624" cy="3712532"/>
          </a:xfrm>
          <a:prstGeom prst="rect">
            <a:avLst/>
          </a:prstGeom>
        </p:spPr>
      </p:pic>
    </p:spTree>
    <p:extLst>
      <p:ext uri="{BB962C8B-B14F-4D97-AF65-F5344CB8AC3E}">
        <p14:creationId xmlns:p14="http://schemas.microsoft.com/office/powerpoint/2010/main" val="1498774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2943605" y="300942"/>
            <a:ext cx="6281418" cy="6362179"/>
          </a:xfrm>
          <a:prstGeom prst="rect">
            <a:avLst/>
          </a:prstGeom>
        </p:spPr>
      </p:pic>
    </p:spTree>
    <p:extLst>
      <p:ext uri="{BB962C8B-B14F-4D97-AF65-F5344CB8AC3E}">
        <p14:creationId xmlns:p14="http://schemas.microsoft.com/office/powerpoint/2010/main" val="278381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Рисунок 31"/>
          <p:cNvPicPr>
            <a:picLocks noChangeAspect="1"/>
          </p:cNvPicPr>
          <p:nvPr/>
        </p:nvPicPr>
        <p:blipFill>
          <a:blip r:embed="rId2"/>
          <a:stretch>
            <a:fillRect/>
          </a:stretch>
        </p:blipFill>
        <p:spPr>
          <a:xfrm>
            <a:off x="1351565" y="403027"/>
            <a:ext cx="4598032" cy="4039858"/>
          </a:xfrm>
          <a:prstGeom prst="rect">
            <a:avLst/>
          </a:prstGeom>
        </p:spPr>
      </p:pic>
      <p:pic>
        <p:nvPicPr>
          <p:cNvPr id="33" name="Рисунок 32"/>
          <p:cNvPicPr>
            <a:picLocks noChangeAspect="1"/>
          </p:cNvPicPr>
          <p:nvPr/>
        </p:nvPicPr>
        <p:blipFill>
          <a:blip r:embed="rId3"/>
          <a:stretch>
            <a:fillRect/>
          </a:stretch>
        </p:blipFill>
        <p:spPr>
          <a:xfrm>
            <a:off x="7362758" y="403027"/>
            <a:ext cx="3388453" cy="4406986"/>
          </a:xfrm>
          <a:prstGeom prst="rect">
            <a:avLst/>
          </a:prstGeom>
        </p:spPr>
      </p:pic>
      <p:sp>
        <p:nvSpPr>
          <p:cNvPr id="3" name="Прямоугольник 2"/>
          <p:cNvSpPr/>
          <p:nvPr/>
        </p:nvSpPr>
        <p:spPr>
          <a:xfrm>
            <a:off x="883534" y="4564901"/>
            <a:ext cx="6479224" cy="1409617"/>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Генератор с обратной связью представляет собой кольцо в котором усиление </a:t>
            </a:r>
            <a:r>
              <a:rPr lang="en-US" sz="2000" dirty="0">
                <a:latin typeface="Times New Roman" panose="02020603050405020304" pitchFamily="18" charset="0"/>
                <a:ea typeface="Calibri" panose="020F0502020204030204" pitchFamily="34" charset="0"/>
                <a:cs typeface="Calibri" panose="020F0502020204030204" pitchFamily="34" charset="0"/>
              </a:rPr>
              <a:t>A</a:t>
            </a:r>
            <a:r>
              <a:rPr lang="ru-RU" sz="2000" dirty="0">
                <a:latin typeface="Times New Roman" panose="02020603050405020304" pitchFamily="18" charset="0"/>
                <a:ea typeface="Calibri" panose="020F0502020204030204" pitchFamily="34" charset="0"/>
                <a:cs typeface="Calibri" panose="020F0502020204030204" pitchFamily="34" charset="0"/>
              </a:rPr>
              <a:t> усилителя компенсирует потери </a:t>
            </a:r>
            <a:r>
              <a:rPr lang="ru-RU" sz="2000" dirty="0">
                <a:latin typeface="Times New Roman" panose="02020603050405020304" pitchFamily="18" charset="0"/>
                <a:ea typeface="Calibri" panose="020F0502020204030204" pitchFamily="34" charset="0"/>
                <a:cs typeface="Times New Roman" panose="02020603050405020304" pitchFamily="18" charset="0"/>
              </a:rPr>
              <a:t>β</a:t>
            </a:r>
            <a:r>
              <a:rPr lang="ru-RU" sz="2000" dirty="0">
                <a:latin typeface="Times New Roman" panose="02020603050405020304" pitchFamily="18" charset="0"/>
                <a:ea typeface="Calibri" panose="020F0502020204030204" pitchFamily="34" charset="0"/>
                <a:cs typeface="Calibri" panose="020F0502020204030204" pitchFamily="34" charset="0"/>
              </a:rPr>
              <a:t>(</a:t>
            </a:r>
            <a:r>
              <a:rPr lang="ru-RU" sz="2000" dirty="0">
                <a:latin typeface="Times New Roman" panose="02020603050405020304" pitchFamily="18" charset="0"/>
                <a:ea typeface="Calibri" panose="020F0502020204030204" pitchFamily="34" charset="0"/>
                <a:cs typeface="Times New Roman" panose="02020603050405020304" pitchFamily="18" charset="0"/>
              </a:rPr>
              <a:t>ω</a:t>
            </a:r>
            <a:r>
              <a:rPr lang="ru-RU" sz="2000" dirty="0">
                <a:latin typeface="Times New Roman" panose="02020603050405020304" pitchFamily="18" charset="0"/>
                <a:ea typeface="Calibri" panose="020F0502020204030204" pitchFamily="34" charset="0"/>
                <a:cs typeface="Calibri" panose="020F0502020204030204" pitchFamily="34" charset="0"/>
              </a:rPr>
              <a:t>) в резонаторе на заданной частоте </a:t>
            </a:r>
            <a:r>
              <a:rPr lang="ru-RU" sz="2000" dirty="0">
                <a:latin typeface="Times New Roman" panose="02020603050405020304" pitchFamily="18" charset="0"/>
                <a:ea typeface="Calibri" panose="020F0502020204030204" pitchFamily="34" charset="0"/>
                <a:cs typeface="Times New Roman" panose="02020603050405020304" pitchFamily="18" charset="0"/>
              </a:rPr>
              <a:t>ω</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sz="2000" dirty="0">
                <a:latin typeface="Times New Roman" panose="02020603050405020304" pitchFamily="18" charset="0"/>
                <a:ea typeface="Calibri" panose="020F0502020204030204" pitchFamily="34" charset="0"/>
                <a:cs typeface="Calibri" panose="020F0502020204030204" pitchFamily="34" charset="0"/>
              </a:rPr>
              <a:t>. Условия установившихся колебаний на частоте </a:t>
            </a:r>
            <a:r>
              <a:rPr lang="ru-RU" sz="2000" dirty="0">
                <a:latin typeface="Times New Roman" panose="02020603050405020304" pitchFamily="18" charset="0"/>
                <a:ea typeface="Calibri" panose="020F0502020204030204" pitchFamily="34" charset="0"/>
                <a:cs typeface="Times New Roman" panose="02020603050405020304" pitchFamily="18" charset="0"/>
              </a:rPr>
              <a:t>ω</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0 </a:t>
            </a:r>
            <a:r>
              <a:rPr lang="ru-RU" sz="2000" dirty="0">
                <a:latin typeface="Times New Roman" panose="02020603050405020304" pitchFamily="18" charset="0"/>
                <a:ea typeface="Calibri" panose="020F0502020204030204" pitchFamily="34" charset="0"/>
                <a:cs typeface="Calibri" panose="020F0502020204030204" pitchFamily="34" charset="0"/>
              </a:rPr>
              <a:t>имеют вид</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5" name="Рисунок 4"/>
          <p:cNvPicPr>
            <a:picLocks noChangeAspect="1"/>
          </p:cNvPicPr>
          <p:nvPr/>
        </p:nvPicPr>
        <p:blipFill>
          <a:blip r:embed="rId4"/>
          <a:stretch>
            <a:fillRect/>
          </a:stretch>
        </p:blipFill>
        <p:spPr>
          <a:xfrm>
            <a:off x="7362758" y="4942997"/>
            <a:ext cx="2822964" cy="1653689"/>
          </a:xfrm>
          <a:prstGeom prst="rect">
            <a:avLst/>
          </a:prstGeom>
        </p:spPr>
      </p:pic>
      <p:sp>
        <p:nvSpPr>
          <p:cNvPr id="6" name="Прямоугольник 5"/>
          <p:cNvSpPr/>
          <p:nvPr/>
        </p:nvSpPr>
        <p:spPr>
          <a:xfrm>
            <a:off x="883534" y="5950355"/>
            <a:ext cx="6096000" cy="707886"/>
          </a:xfrm>
          <a:prstGeom prst="rect">
            <a:avLst/>
          </a:prstGeom>
        </p:spPr>
        <p:txBody>
          <a:bodyPr>
            <a:spAutoFit/>
          </a:bodyPr>
          <a:lstStyle/>
          <a:p>
            <a:r>
              <a:rPr lang="ru-RU" sz="2000" dirty="0">
                <a:latin typeface="Times New Roman" panose="02020603050405020304" pitchFamily="18" charset="0"/>
                <a:ea typeface="Calibri" panose="020F0502020204030204" pitchFamily="34" charset="0"/>
              </a:rPr>
              <a:t>Вход 0В служит для ввода начальных условий и внесения шумов. </a:t>
            </a:r>
            <a:endParaRPr lang="ru-RU" sz="2000" dirty="0"/>
          </a:p>
        </p:txBody>
      </p:sp>
    </p:spTree>
    <p:extLst>
      <p:ext uri="{BB962C8B-B14F-4D97-AF65-F5344CB8AC3E}">
        <p14:creationId xmlns:p14="http://schemas.microsoft.com/office/powerpoint/2010/main" val="2169947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2743199" y="482963"/>
            <a:ext cx="7278547" cy="4856463"/>
          </a:xfrm>
          <a:prstGeom prst="rect">
            <a:avLst/>
          </a:prstGeom>
        </p:spPr>
      </p:pic>
      <p:sp>
        <p:nvSpPr>
          <p:cNvPr id="5" name="Прямоугольник 4"/>
          <p:cNvSpPr/>
          <p:nvPr/>
        </p:nvSpPr>
        <p:spPr>
          <a:xfrm>
            <a:off x="883533" y="5649413"/>
            <a:ext cx="10575403" cy="707886"/>
          </a:xfrm>
          <a:prstGeom prst="rect">
            <a:avLst/>
          </a:prstGeom>
        </p:spPr>
        <p:txBody>
          <a:bodyPr wrap="square">
            <a:spAutoFit/>
          </a:bodyPr>
          <a:lstStyle/>
          <a:p>
            <a:r>
              <a:rPr lang="ru-RU" sz="2000" dirty="0">
                <a:latin typeface="Times New Roman" panose="02020603050405020304" pitchFamily="18" charset="0"/>
                <a:ea typeface="Calibri" panose="020F0502020204030204" pitchFamily="34" charset="0"/>
              </a:rPr>
              <a:t>Какие способы возбуждения колебаний в генераторе возможны в этой схеме?</a:t>
            </a:r>
          </a:p>
          <a:p>
            <a:r>
              <a:rPr lang="ru-RU" sz="2000" dirty="0">
                <a:latin typeface="Times New Roman" panose="02020603050405020304" pitchFamily="18" charset="0"/>
                <a:ea typeface="Calibri" panose="020F0502020204030204" pitchFamily="34" charset="0"/>
              </a:rPr>
              <a:t>Нужно ли создание начальных условий? </a:t>
            </a:r>
            <a:endParaRPr lang="ru-RU" sz="2000" dirty="0"/>
          </a:p>
        </p:txBody>
      </p:sp>
    </p:spTree>
    <p:extLst>
      <p:ext uri="{BB962C8B-B14F-4D97-AF65-F5344CB8AC3E}">
        <p14:creationId xmlns:p14="http://schemas.microsoft.com/office/powerpoint/2010/main" val="1077976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1208623" y="535460"/>
            <a:ext cx="4932814" cy="5334385"/>
          </a:xfrm>
          <a:prstGeom prst="rect">
            <a:avLst/>
          </a:prstGeom>
        </p:spPr>
      </p:pic>
      <mc:AlternateContent xmlns:mc="http://schemas.openxmlformats.org/markup-compatibility/2006" xmlns:a14="http://schemas.microsoft.com/office/drawing/2010/main">
        <mc:Choice Requires="a14">
          <p:sp>
            <p:nvSpPr>
              <p:cNvPr id="6" name="Прямоугольник 5"/>
              <p:cNvSpPr/>
              <p:nvPr/>
            </p:nvSpPr>
            <p:spPr>
              <a:xfrm>
                <a:off x="6096000" y="535460"/>
                <a:ext cx="5085144" cy="1080296"/>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Times New Roman" panose="02020603050405020304" pitchFamily="18" charset="0"/>
                  </a:rPr>
                  <a:t>В начале работы генератора, </a:t>
                </a:r>
                <a14:m>
                  <m:oMath xmlns:m="http://schemas.openxmlformats.org/officeDocument/2006/math">
                    <m:d>
                      <m:dPr>
                        <m:begChr m:val="|"/>
                        <m:endChr m:val="|"/>
                        <m:ctrlPr>
                          <a:rPr lang="ru-RU" sz="20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𝐴</m:t>
                        </m:r>
                        <m:r>
                          <a:rPr lang="en-US" sz="2000" i="1">
                            <a:effectLst/>
                            <a:latin typeface="Cambria Math" panose="02040503050406030204" pitchFamily="18" charset="0"/>
                            <a:ea typeface="Calibri" panose="020F0502020204030204" pitchFamily="34" charset="0"/>
                            <a:cs typeface="Times New Roman" panose="02020603050405020304" pitchFamily="18" charset="0"/>
                          </a:rPr>
                          <m:t>𝛽</m:t>
                        </m:r>
                      </m:e>
                    </m:d>
                    <m:r>
                      <a:rPr lang="ru-RU" sz="2000" i="1">
                        <a:effectLst/>
                        <a:latin typeface="Cambria Math" panose="02040503050406030204" pitchFamily="18" charset="0"/>
                        <a:ea typeface="Calibri" panose="020F0502020204030204" pitchFamily="34" charset="0"/>
                        <a:cs typeface="Times New Roman" panose="02020603050405020304" pitchFamily="18" charset="0"/>
                      </a:rPr>
                      <m:t>&gt;1</m:t>
                    </m:r>
                  </m:oMath>
                </a14:m>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и колебания возбуждаются на частоте </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ω</a:t>
                </a:r>
                <a:r>
                  <a:rPr lang="ru-RU" sz="2000" baseline="-25000" dirty="0">
                    <a:effectLst/>
                    <a:latin typeface="Times New Roman" panose="02020603050405020304" pitchFamily="18" charset="0"/>
                    <a:ea typeface="Calibri" panose="020F0502020204030204" pitchFamily="34" charset="0"/>
                    <a:cs typeface="Times New Roman" panose="02020603050405020304" pitchFamily="18" charset="0"/>
                  </a:rPr>
                  <a:t>0</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для малых сигналов, где </a:t>
                </a:r>
                <a14:m>
                  <m:oMath xmlns:m="http://schemas.openxmlformats.org/officeDocument/2006/math">
                    <m:r>
                      <a:rPr lang="en-US" sz="2000" i="1">
                        <a:effectLst/>
                        <a:latin typeface="Cambria Math" panose="02040503050406030204" pitchFamily="18" charset="0"/>
                        <a:ea typeface="Calibri" panose="020F0502020204030204" pitchFamily="34" charset="0"/>
                        <a:cs typeface="Times New Roman" panose="02020603050405020304" pitchFamily="18" charset="0"/>
                      </a:rPr>
                      <m:t>𝑎𝑟𝑔</m:t>
                    </m:r>
                    <m:d>
                      <m:dPr>
                        <m:begChr m:val="|"/>
                        <m:endChr m:val="|"/>
                        <m:ctrlPr>
                          <a:rPr lang="ru-RU" sz="20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𝐴</m:t>
                        </m:r>
                        <m:r>
                          <a:rPr lang="en-US" sz="2000" i="1">
                            <a:effectLst/>
                            <a:latin typeface="Cambria Math" panose="02040503050406030204" pitchFamily="18" charset="0"/>
                            <a:ea typeface="Calibri" panose="020F0502020204030204" pitchFamily="34" charset="0"/>
                            <a:cs typeface="Times New Roman" panose="02020603050405020304" pitchFamily="18" charset="0"/>
                          </a:rPr>
                          <m:t>𝛽</m:t>
                        </m:r>
                        <m:d>
                          <m:dPr>
                            <m:ctrlPr>
                              <a:rPr lang="ru-RU" sz="20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effectLst/>
                                <a:latin typeface="Cambria Math" panose="02040503050406030204" pitchFamily="18" charset="0"/>
                                <a:ea typeface="Calibri" panose="020F0502020204030204" pitchFamily="34" charset="0"/>
                                <a:cs typeface="Times New Roman" panose="02020603050405020304" pitchFamily="18" charset="0"/>
                              </a:rPr>
                              <m:t>𝜔</m:t>
                            </m:r>
                          </m:e>
                        </m:d>
                      </m:e>
                    </m:d>
                    <m:r>
                      <a:rPr lang="ru-RU" sz="20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6096000" y="535460"/>
                <a:ext cx="5085144" cy="1080296"/>
              </a:xfrm>
              <a:prstGeom prst="rect">
                <a:avLst/>
              </a:prstGeom>
              <a:blipFill rotWithShape="0">
                <a:blip r:embed="rId3"/>
                <a:stretch>
                  <a:fillRect l="-1199" t="-3390" b="-734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p:cNvSpPr/>
              <p:nvPr/>
            </p:nvSpPr>
            <p:spPr>
              <a:xfrm>
                <a:off x="6011119" y="2026112"/>
                <a:ext cx="5876081" cy="1738938"/>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Times New Roman" panose="02020603050405020304" pitchFamily="18" charset="0"/>
                    <a:cs typeface="Times New Roman" panose="02020603050405020304" pitchFamily="18" charset="0"/>
                  </a:rPr>
                  <a:t>По мере нарастания амплитуды колебаний, наступает ограничение амплитуды выходного колебания, усиление в кольце снижается пока не будет достигнуто состояние </a:t>
                </a:r>
                <a14:m>
                  <m:oMath xmlns:m="http://schemas.openxmlformats.org/officeDocument/2006/math">
                    <m:d>
                      <m:dPr>
                        <m:begChr m:val="|"/>
                        <m:endChr m:val="|"/>
                        <m:ctrlPr>
                          <a:rPr lang="ru-RU" sz="20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𝐴</m:t>
                        </m:r>
                        <m:r>
                          <a:rPr lang="en-US" sz="2000" i="1">
                            <a:effectLst/>
                            <a:latin typeface="Cambria Math" panose="02040503050406030204" pitchFamily="18" charset="0"/>
                            <a:ea typeface="Calibri" panose="020F0502020204030204" pitchFamily="34" charset="0"/>
                            <a:cs typeface="Times New Roman" panose="02020603050405020304" pitchFamily="18" charset="0"/>
                          </a:rPr>
                          <m:t>𝛽</m:t>
                        </m:r>
                        <m:d>
                          <m:dPr>
                            <m:ctrlPr>
                              <a:rPr lang="ru-RU" sz="20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000" i="1">
                                <a:effectLst/>
                                <a:latin typeface="Cambria Math" panose="02040503050406030204" pitchFamily="18" charset="0"/>
                                <a:ea typeface="Calibri" panose="020F0502020204030204" pitchFamily="34" charset="0"/>
                                <a:cs typeface="Times New Roman" panose="02020603050405020304" pitchFamily="18" charset="0"/>
                              </a:rPr>
                              <m:t>𝜔</m:t>
                            </m:r>
                          </m:e>
                        </m:d>
                      </m:e>
                    </m:d>
                    <m:r>
                      <a:rPr lang="ru-RU" sz="2000" i="1">
                        <a:effectLst/>
                        <a:latin typeface="Cambria Math" panose="02040503050406030204" pitchFamily="18" charset="0"/>
                        <a:ea typeface="Calibri" panose="020F0502020204030204" pitchFamily="34" charset="0"/>
                        <a:cs typeface="Times New Roman" panose="02020603050405020304" pitchFamily="18" charset="0"/>
                      </a:rPr>
                      <m:t>=1</m:t>
                    </m:r>
                  </m:oMath>
                </a14:m>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Этот процесс иллюстрирует рисунок</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011119" y="2026112"/>
                <a:ext cx="5876081" cy="1738938"/>
              </a:xfrm>
              <a:prstGeom prst="rect">
                <a:avLst/>
              </a:prstGeom>
              <a:blipFill rotWithShape="0">
                <a:blip r:embed="rId4"/>
                <a:stretch>
                  <a:fillRect l="-1037" t="-1748" b="-3846"/>
                </a:stretch>
              </a:blipFill>
            </p:spPr>
            <p:txBody>
              <a:bodyPr/>
              <a:lstStyle/>
              <a:p>
                <a:r>
                  <a:rPr lang="ru-RU">
                    <a:noFill/>
                  </a:rPr>
                  <a:t> </a:t>
                </a:r>
              </a:p>
            </p:txBody>
          </p:sp>
        </mc:Fallback>
      </mc:AlternateContent>
    </p:spTree>
    <p:extLst>
      <p:ext uri="{BB962C8B-B14F-4D97-AF65-F5344CB8AC3E}">
        <p14:creationId xmlns:p14="http://schemas.microsoft.com/office/powerpoint/2010/main" val="469251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1007620" y="1341975"/>
            <a:ext cx="10161950" cy="2755462"/>
          </a:xfrm>
          <a:prstGeom prst="rect">
            <a:avLst/>
          </a:prstGeom>
        </p:spPr>
      </p:pic>
      <p:sp>
        <p:nvSpPr>
          <p:cNvPr id="4" name="Прямоугольник 3"/>
          <p:cNvSpPr/>
          <p:nvPr/>
        </p:nvSpPr>
        <p:spPr>
          <a:xfrm>
            <a:off x="1943133" y="5150211"/>
            <a:ext cx="8290924" cy="400110"/>
          </a:xfrm>
          <a:prstGeom prst="rect">
            <a:avLst/>
          </a:prstGeom>
        </p:spPr>
        <p:txBody>
          <a:bodyPr wrap="none">
            <a:spAutoFit/>
          </a:bodyPr>
          <a:lstStyle/>
          <a:p>
            <a:r>
              <a:rPr lang="ru-RU" sz="2000" dirty="0">
                <a:latin typeface="Times New Roman" panose="02020603050405020304" pitchFamily="18" charset="0"/>
                <a:ea typeface="Times New Roman" panose="02020603050405020304" pitchFamily="18" charset="0"/>
              </a:rPr>
              <a:t>При ограничении амплитуды выходного сигнала порождаются гармоники</a:t>
            </a:r>
            <a:endParaRPr lang="ru-RU" sz="2000" dirty="0"/>
          </a:p>
        </p:txBody>
      </p:sp>
    </p:spTree>
    <p:extLst>
      <p:ext uri="{BB962C8B-B14F-4D97-AF65-F5344CB8AC3E}">
        <p14:creationId xmlns:p14="http://schemas.microsoft.com/office/powerpoint/2010/main" val="242183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6765" y="2093337"/>
            <a:ext cx="10668000" cy="816827"/>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Если в цепь вносится </a:t>
            </a:r>
            <a:r>
              <a:rPr lang="ru-RU" sz="2400" b="1" dirty="0">
                <a:latin typeface="Times New Roman" panose="02020603050405020304" pitchFamily="18" charset="0"/>
                <a:ea typeface="Calibri" panose="020F0502020204030204" pitchFamily="34" charset="0"/>
                <a:cs typeface="Calibri" panose="020F0502020204030204" pitchFamily="34" charset="0"/>
              </a:rPr>
              <a:t>дополнительный фазовый сдвиг </a:t>
            </a:r>
            <a:r>
              <a:rPr lang="ru-RU" sz="2000" dirty="0">
                <a:latin typeface="Times New Roman" panose="02020603050405020304" pitchFamily="18" charset="0"/>
                <a:ea typeface="Calibri" panose="020F0502020204030204" pitchFamily="34" charset="0"/>
                <a:cs typeface="Calibri" panose="020F0502020204030204" pitchFamily="34" charset="0"/>
              </a:rPr>
              <a:t>на величину </a:t>
            </a:r>
            <a:r>
              <a:rPr lang="ru-RU" sz="2000" i="1" dirty="0">
                <a:latin typeface="Times New Roman" panose="02020603050405020304" pitchFamily="18" charset="0"/>
                <a:ea typeface="Calibri" panose="020F0502020204030204" pitchFamily="34" charset="0"/>
                <a:cs typeface="Times New Roman" panose="02020603050405020304" pitchFamily="18" charset="0"/>
              </a:rPr>
              <a:t>ψ</a:t>
            </a:r>
            <a:r>
              <a:rPr lang="ru-RU" sz="2000" dirty="0">
                <a:latin typeface="Times New Roman" panose="02020603050405020304" pitchFamily="18" charset="0"/>
                <a:ea typeface="Calibri" panose="020F0502020204030204" pitchFamily="34" charset="0"/>
                <a:cs typeface="Calibri" panose="020F0502020204030204" pitchFamily="34" charset="0"/>
              </a:rPr>
              <a:t>, происходит затягивание частоты на величину </a:t>
            </a:r>
            <a:r>
              <a:rPr lang="ru-RU" sz="2000" dirty="0" err="1">
                <a:latin typeface="Times New Roman" panose="02020603050405020304" pitchFamily="18" charset="0"/>
                <a:ea typeface="Calibri" panose="020F0502020204030204" pitchFamily="34" charset="0"/>
                <a:cs typeface="Times New Roman" panose="02020603050405020304" pitchFamily="18" charset="0"/>
              </a:rPr>
              <a:t>Δ</a:t>
            </a:r>
            <a:r>
              <a:rPr lang="ru-RU" sz="2000" i="1" dirty="0" err="1">
                <a:latin typeface="Times New Roman" panose="02020603050405020304" pitchFamily="18" charset="0"/>
                <a:ea typeface="Calibri" panose="020F0502020204030204" pitchFamily="34" charset="0"/>
                <a:cs typeface="Times New Roman" panose="02020603050405020304" pitchFamily="18" charset="0"/>
              </a:rPr>
              <a:t>ω</a:t>
            </a:r>
            <a:r>
              <a:rPr lang="ru-RU" sz="2000" dirty="0">
                <a:latin typeface="Times New Roman" panose="02020603050405020304" pitchFamily="18" charset="0"/>
                <a:ea typeface="Calibri" panose="020F0502020204030204" pitchFamily="34" charset="0"/>
                <a:cs typeface="Calibri" panose="020F0502020204030204" pitchFamily="34" charset="0"/>
              </a:rPr>
              <a:t> так что на частоте </a:t>
            </a:r>
            <a:r>
              <a:rPr lang="ru-RU" sz="2000" i="1" dirty="0">
                <a:latin typeface="Times New Roman" panose="02020603050405020304" pitchFamily="18" charset="0"/>
                <a:ea typeface="Calibri" panose="020F0502020204030204" pitchFamily="34" charset="0"/>
                <a:cs typeface="Times New Roman" panose="02020603050405020304" pitchFamily="18" charset="0"/>
              </a:rPr>
              <a:t>ω</a:t>
            </a:r>
            <a:r>
              <a:rPr lang="ru-RU" sz="2000" baseline="-25000" dirty="0">
                <a:latin typeface="Times New Roman" panose="02020603050405020304" pitchFamily="18" charset="0"/>
                <a:ea typeface="Calibri" panose="020F0502020204030204" pitchFamily="34" charset="0"/>
                <a:cs typeface="Times New Roman" panose="02020603050405020304" pitchFamily="18" charset="0"/>
              </a:rPr>
              <a:t>0</a:t>
            </a:r>
            <a:r>
              <a:rPr lang="ru-RU" sz="2000" dirty="0">
                <a:latin typeface="Times New Roman" panose="02020603050405020304" pitchFamily="18" charset="0"/>
                <a:ea typeface="Calibri" panose="020F0502020204030204" pitchFamily="34" charset="0"/>
                <a:cs typeface="Calibri" panose="020F0502020204030204" pitchFamily="34" charset="0"/>
              </a:rPr>
              <a:t>+</a:t>
            </a:r>
            <a:r>
              <a:rPr lang="ru-RU" sz="2000" dirty="0">
                <a:latin typeface="Times New Roman" panose="02020603050405020304" pitchFamily="18" charset="0"/>
                <a:ea typeface="Calibri" panose="020F0502020204030204" pitchFamily="34" charset="0"/>
                <a:cs typeface="Times New Roman" panose="02020603050405020304" pitchFamily="18" charset="0"/>
              </a:rPr>
              <a:t>Δ</a:t>
            </a:r>
            <a:r>
              <a:rPr lang="ru-RU" sz="2000" i="1" dirty="0">
                <a:latin typeface="Times New Roman" panose="02020603050405020304" pitchFamily="18" charset="0"/>
                <a:ea typeface="Calibri" panose="020F0502020204030204" pitchFamily="34" charset="0"/>
                <a:cs typeface="Times New Roman" panose="02020603050405020304" pitchFamily="18" charset="0"/>
              </a:rPr>
              <a:t>ω</a:t>
            </a:r>
            <a:r>
              <a:rPr lang="ru-RU"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arg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ru-RU" sz="2000" i="1" dirty="0">
                <a:latin typeface="Times New Roman" panose="02020603050405020304" pitchFamily="18" charset="0"/>
                <a:ea typeface="Calibri" panose="020F0502020204030204" pitchFamily="34" charset="0"/>
                <a:cs typeface="Times New Roman" panose="02020603050405020304" pitchFamily="18" charset="0"/>
              </a:rPr>
              <a:t>β</a:t>
            </a:r>
            <a:r>
              <a:rPr lang="ru-RU" sz="2000" dirty="0">
                <a:latin typeface="Times New Roman" panose="02020603050405020304" pitchFamily="18" charset="0"/>
                <a:ea typeface="Calibri" panose="020F0502020204030204" pitchFamily="34" charset="0"/>
                <a:cs typeface="Times New Roman" panose="02020603050405020304" pitchFamily="18" charset="0"/>
              </a:rPr>
              <a:t>(</a:t>
            </a:r>
            <a:r>
              <a:rPr lang="ru-RU" sz="2000" i="1" dirty="0">
                <a:latin typeface="Times New Roman" panose="02020603050405020304" pitchFamily="18" charset="0"/>
                <a:ea typeface="Calibri" panose="020F0502020204030204" pitchFamily="34" charset="0"/>
                <a:cs typeface="Times New Roman" panose="02020603050405020304" pitchFamily="18" charset="0"/>
              </a:rPr>
              <a:t>ω</a:t>
            </a:r>
            <a:r>
              <a:rPr lang="ru-RU" sz="2000" dirty="0">
                <a:latin typeface="Times New Roman" panose="02020603050405020304" pitchFamily="18" charset="0"/>
                <a:ea typeface="Calibri" panose="020F0502020204030204" pitchFamily="34" charset="0"/>
                <a:cs typeface="Times New Roman" panose="02020603050405020304" pitchFamily="18" charset="0"/>
              </a:rPr>
              <a:t>)=-</a:t>
            </a:r>
            <a:r>
              <a:rPr lang="ru-RU" sz="2000" i="1" dirty="0">
                <a:latin typeface="Times New Roman" panose="02020603050405020304" pitchFamily="18" charset="0"/>
                <a:ea typeface="Calibri" panose="020F0502020204030204" pitchFamily="34" charset="0"/>
                <a:cs typeface="Times New Roman" panose="02020603050405020304" pitchFamily="18" charset="0"/>
              </a:rPr>
              <a:t>ψ</a:t>
            </a:r>
            <a:r>
              <a:rPr lang="ru-RU" sz="2000" dirty="0">
                <a:latin typeface="Times New Roman" panose="02020603050405020304" pitchFamily="18" charset="0"/>
                <a:ea typeface="Calibri" panose="020F0502020204030204" pitchFamily="34" charset="0"/>
                <a:cs typeface="Times New Roman" panose="02020603050405020304" pitchFamily="18" charset="0"/>
              </a:rPr>
              <a:t>. Отсюда получаем</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3" name="Рисунок 2"/>
          <p:cNvPicPr>
            <a:picLocks noChangeAspect="1"/>
          </p:cNvPicPr>
          <p:nvPr/>
        </p:nvPicPr>
        <p:blipFill>
          <a:blip r:embed="rId2"/>
          <a:stretch>
            <a:fillRect/>
          </a:stretch>
        </p:blipFill>
        <p:spPr>
          <a:xfrm>
            <a:off x="4693229" y="2844312"/>
            <a:ext cx="2655072" cy="908314"/>
          </a:xfrm>
          <a:prstGeom prst="rect">
            <a:avLst/>
          </a:prstGeom>
        </p:spPr>
      </p:pic>
      <p:sp>
        <p:nvSpPr>
          <p:cNvPr id="6" name="Прямоугольник 5"/>
          <p:cNvSpPr/>
          <p:nvPr/>
        </p:nvSpPr>
        <p:spPr>
          <a:xfrm>
            <a:off x="686765" y="3752626"/>
            <a:ext cx="8175571" cy="399405"/>
          </a:xfrm>
          <a:prstGeom prst="rect">
            <a:avLst/>
          </a:prstGeom>
        </p:spPr>
        <p:txBody>
          <a:bodyPr wrap="non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При высоком значении добротности </a:t>
            </a:r>
            <a:r>
              <a:rPr lang="en-US" sz="2000" dirty="0">
                <a:latin typeface="Times New Roman" panose="02020603050405020304" pitchFamily="18" charset="0"/>
                <a:ea typeface="Calibri" panose="020F0502020204030204" pitchFamily="34" charset="0"/>
                <a:cs typeface="Calibri" panose="020F0502020204030204" pitchFamily="34" charset="0"/>
              </a:rPr>
              <a:t>Q</a:t>
            </a:r>
            <a:r>
              <a:rPr lang="ru-RU" sz="2000" dirty="0">
                <a:latin typeface="Times New Roman" panose="02020603050405020304" pitchFamily="18" charset="0"/>
                <a:ea typeface="Calibri" panose="020F0502020204030204" pitchFamily="34" charset="0"/>
                <a:cs typeface="Calibri" panose="020F0502020204030204" pitchFamily="34" charset="0"/>
              </a:rPr>
              <a:t> резонатора,</a:t>
            </a:r>
            <a:r>
              <a:rPr lang="en-US" sz="2000" dirty="0">
                <a:latin typeface="Times New Roman" panose="02020603050405020304" pitchFamily="18" charset="0"/>
                <a:ea typeface="Calibri" panose="020F0502020204030204" pitchFamily="34" charset="0"/>
                <a:cs typeface="Calibri" panose="020F0502020204030204" pitchFamily="34" charset="0"/>
              </a:rPr>
              <a:t> </a:t>
            </a:r>
            <a:r>
              <a:rPr lang="ru-RU" sz="2000" dirty="0">
                <a:latin typeface="Times New Roman" panose="02020603050405020304" pitchFamily="18" charset="0"/>
                <a:ea typeface="Calibri" panose="020F0502020204030204" pitchFamily="34" charset="0"/>
                <a:cs typeface="Calibri" panose="020F0502020204030204" pitchFamily="34" charset="0"/>
              </a:rPr>
              <a:t>то есть при  условии  </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pic>
        <p:nvPicPr>
          <p:cNvPr id="10" name="Рисунок 9"/>
          <p:cNvPicPr>
            <a:picLocks noChangeAspect="1"/>
          </p:cNvPicPr>
          <p:nvPr/>
        </p:nvPicPr>
        <p:blipFill>
          <a:blip r:embed="rId3"/>
          <a:stretch>
            <a:fillRect/>
          </a:stretch>
        </p:blipFill>
        <p:spPr>
          <a:xfrm>
            <a:off x="4459660" y="4383525"/>
            <a:ext cx="3122210" cy="639888"/>
          </a:xfrm>
          <a:prstGeom prst="rect">
            <a:avLst/>
          </a:prstGeom>
        </p:spPr>
      </p:pic>
      <p:pic>
        <p:nvPicPr>
          <p:cNvPr id="11" name="Рисунок 10"/>
          <p:cNvPicPr>
            <a:picLocks noChangeAspect="1"/>
          </p:cNvPicPr>
          <p:nvPr/>
        </p:nvPicPr>
        <p:blipFill>
          <a:blip r:embed="rId4"/>
          <a:stretch>
            <a:fillRect/>
          </a:stretch>
        </p:blipFill>
        <p:spPr>
          <a:xfrm>
            <a:off x="4846455" y="5023413"/>
            <a:ext cx="2348620" cy="843426"/>
          </a:xfrm>
          <a:prstGeom prst="rect">
            <a:avLst/>
          </a:prstGeom>
        </p:spPr>
      </p:pic>
      <p:pic>
        <p:nvPicPr>
          <p:cNvPr id="13" name="Рисунок 12"/>
          <p:cNvPicPr>
            <a:picLocks noChangeAspect="1"/>
          </p:cNvPicPr>
          <p:nvPr/>
        </p:nvPicPr>
        <p:blipFill>
          <a:blip r:embed="rId5"/>
          <a:stretch>
            <a:fillRect/>
          </a:stretch>
        </p:blipFill>
        <p:spPr>
          <a:xfrm>
            <a:off x="8862336" y="3470620"/>
            <a:ext cx="1647416" cy="985633"/>
          </a:xfrm>
          <a:prstGeom prst="rect">
            <a:avLst/>
          </a:prstGeom>
        </p:spPr>
      </p:pic>
      <p:sp>
        <p:nvSpPr>
          <p:cNvPr id="16" name="Прямоугольник 15"/>
          <p:cNvSpPr/>
          <p:nvPr/>
        </p:nvSpPr>
        <p:spPr>
          <a:xfrm>
            <a:off x="686765" y="371467"/>
            <a:ext cx="10668000" cy="487506"/>
          </a:xfrm>
          <a:prstGeom prst="rect">
            <a:avLst/>
          </a:prstGeom>
        </p:spPr>
        <p:txBody>
          <a:bodyPr wrap="square">
            <a:spAutoFit/>
          </a:bodyPr>
          <a:lstStyle/>
          <a:p>
            <a:pPr algn="ct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Рассмотрим </a:t>
            </a:r>
            <a:r>
              <a:rPr lang="ru-RU" sz="2400" b="1" dirty="0">
                <a:latin typeface="Times New Roman" panose="02020603050405020304" pitchFamily="18" charset="0"/>
                <a:ea typeface="Calibri" panose="020F0502020204030204" pitchFamily="34" charset="0"/>
                <a:cs typeface="Calibri" panose="020F0502020204030204" pitchFamily="34" charset="0"/>
              </a:rPr>
              <a:t>способы изменения частоты </a:t>
            </a:r>
            <a:r>
              <a:rPr lang="ru-RU" sz="2000" dirty="0">
                <a:latin typeface="Times New Roman" panose="02020603050405020304" pitchFamily="18" charset="0"/>
                <a:ea typeface="Calibri" panose="020F0502020204030204" pitchFamily="34" charset="0"/>
                <a:cs typeface="Calibri" panose="020F0502020204030204" pitchFamily="34" charset="0"/>
              </a:rPr>
              <a:t>выходного колебания генератора</a:t>
            </a:r>
            <a:endParaRPr lang="ru-RU" sz="2000" dirty="0">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17" name="Прямоугольник 16"/>
          <p:cNvSpPr/>
          <p:nvPr/>
        </p:nvSpPr>
        <p:spPr>
          <a:xfrm>
            <a:off x="686765" y="860915"/>
            <a:ext cx="10668000" cy="1160639"/>
          </a:xfrm>
          <a:prstGeom prst="rect">
            <a:avLst/>
          </a:prstGeom>
        </p:spPr>
        <p:txBody>
          <a:bodyPr wrap="square">
            <a:spAutoFit/>
          </a:bodyPr>
          <a:lstStyle/>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На практике используются два способа</a:t>
            </a:r>
            <a:r>
              <a:rPr lang="en-US" sz="2000" dirty="0">
                <a:latin typeface="Times New Roman" panose="02020603050405020304" pitchFamily="18" charset="0"/>
                <a:ea typeface="Calibri" panose="020F0502020204030204" pitchFamily="34" charset="0"/>
                <a:cs typeface="Calibri" panose="020F0502020204030204" pitchFamily="34" charset="0"/>
              </a:rPr>
              <a:t>:</a:t>
            </a:r>
            <a:r>
              <a:rPr lang="ru-RU" sz="2000" dirty="0">
                <a:latin typeface="Times New Roman" panose="02020603050405020304" pitchFamily="18" charset="0"/>
                <a:ea typeface="Calibri" panose="020F0502020204030204" pitchFamily="34" charset="0"/>
                <a:cs typeface="Calibri" panose="020F0502020204030204" pitchFamily="34" charset="0"/>
              </a:rPr>
              <a:t> </a:t>
            </a:r>
          </a:p>
          <a:p>
            <a:pPr>
              <a:lnSpc>
                <a:spcPct val="107000"/>
              </a:lnSpc>
              <a:spcAft>
                <a:spcPts val="800"/>
              </a:spcAft>
            </a:pPr>
            <a:r>
              <a:rPr lang="ru-RU" sz="2000" dirty="0">
                <a:latin typeface="Times New Roman" panose="02020603050405020304" pitchFamily="18" charset="0"/>
                <a:ea typeface="Calibri" panose="020F0502020204030204" pitchFamily="34" charset="0"/>
                <a:cs typeface="Calibri" panose="020F0502020204030204" pitchFamily="34" charset="0"/>
              </a:rPr>
              <a:t>- внесение дополнительного фазового сдвига в кольцо обратной связи</a:t>
            </a:r>
            <a:r>
              <a:rPr lang="en-US" sz="2000" dirty="0">
                <a:latin typeface="Times New Roman" panose="02020603050405020304" pitchFamily="18" charset="0"/>
                <a:ea typeface="Calibri" panose="020F0502020204030204" pitchFamily="34" charset="0"/>
                <a:cs typeface="Calibri" panose="020F0502020204030204" pitchFamily="34" charset="0"/>
              </a:rPr>
              <a:t>;</a:t>
            </a:r>
            <a:br>
              <a:rPr lang="en-US" sz="2000" dirty="0">
                <a:latin typeface="Times New Roman" panose="02020603050405020304" pitchFamily="18" charset="0"/>
                <a:ea typeface="Calibri" panose="020F0502020204030204" pitchFamily="34" charset="0"/>
                <a:cs typeface="Calibri" panose="020F0502020204030204" pitchFamily="34" charset="0"/>
              </a:rPr>
            </a:br>
            <a:r>
              <a:rPr lang="en-US" sz="2000" dirty="0">
                <a:latin typeface="Times New Roman" panose="02020603050405020304" pitchFamily="18" charset="0"/>
                <a:ea typeface="Calibri" panose="020F0502020204030204" pitchFamily="34" charset="0"/>
                <a:cs typeface="Calibri" panose="020F0502020204030204" pitchFamily="34" charset="0"/>
              </a:rPr>
              <a:t>- </a:t>
            </a:r>
            <a:r>
              <a:rPr lang="ru-RU" sz="2000" dirty="0">
                <a:latin typeface="Times New Roman" panose="02020603050405020304" pitchFamily="18" charset="0"/>
                <a:ea typeface="Calibri" panose="020F0502020204030204" pitchFamily="34" charset="0"/>
                <a:cs typeface="Calibri" panose="020F0502020204030204" pitchFamily="34" charset="0"/>
              </a:rPr>
              <a:t>изменение собственной частоты колебаний резонатора</a:t>
            </a:r>
            <a:endParaRPr lang="en-US" sz="2000" dirty="0">
              <a:latin typeface="Times New Roman" panose="0202060305040502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749679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3028</TotalTime>
  <Words>2192</Words>
  <Application>Microsoft Office PowerPoint</Application>
  <PresentationFormat>Широкоэкранный</PresentationFormat>
  <Paragraphs>125</Paragraphs>
  <Slides>49</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49</vt:i4>
      </vt:variant>
    </vt:vector>
  </HeadingPairs>
  <TitlesOfParts>
    <vt:vector size="55" baseType="lpstr">
      <vt:lpstr>Arial</vt:lpstr>
      <vt:lpstr>Calibri</vt:lpstr>
      <vt:lpstr>Calibri Light</vt:lpstr>
      <vt:lpstr>Cambria Math</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Алексей Королев</dc:creator>
  <cp:lastModifiedBy>Aleksey Korolev</cp:lastModifiedBy>
  <cp:revision>145</cp:revision>
  <dcterms:created xsi:type="dcterms:W3CDTF">2023-09-06T06:02:29Z</dcterms:created>
  <dcterms:modified xsi:type="dcterms:W3CDTF">2024-10-19T10:22:31Z</dcterms:modified>
</cp:coreProperties>
</file>